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326" r:id="rId3"/>
    <p:sldId id="408" r:id="rId4"/>
    <p:sldId id="410" r:id="rId5"/>
    <p:sldId id="409" r:id="rId6"/>
    <p:sldId id="334" r:id="rId7"/>
    <p:sldId id="335" r:id="rId8"/>
    <p:sldId id="259" r:id="rId9"/>
    <p:sldId id="347" r:id="rId10"/>
    <p:sldId id="377" r:id="rId11"/>
    <p:sldId id="382" r:id="rId12"/>
    <p:sldId id="383" r:id="rId13"/>
    <p:sldId id="336" r:id="rId14"/>
    <p:sldId id="381" r:id="rId15"/>
    <p:sldId id="348" r:id="rId16"/>
    <p:sldId id="350" r:id="rId17"/>
    <p:sldId id="356" r:id="rId18"/>
    <p:sldId id="357" r:id="rId19"/>
    <p:sldId id="358" r:id="rId20"/>
    <p:sldId id="349" r:id="rId21"/>
    <p:sldId id="359" r:id="rId22"/>
    <p:sldId id="360" r:id="rId23"/>
    <p:sldId id="385" r:id="rId24"/>
    <p:sldId id="337" r:id="rId25"/>
    <p:sldId id="384" r:id="rId26"/>
    <p:sldId id="361" r:id="rId27"/>
    <p:sldId id="362" r:id="rId28"/>
    <p:sldId id="366" r:id="rId29"/>
    <p:sldId id="367" r:id="rId30"/>
    <p:sldId id="368" r:id="rId31"/>
    <p:sldId id="369" r:id="rId32"/>
    <p:sldId id="351" r:id="rId33"/>
    <p:sldId id="391" r:id="rId34"/>
    <p:sldId id="393" r:id="rId35"/>
    <p:sldId id="394" r:id="rId36"/>
    <p:sldId id="396" r:id="rId37"/>
    <p:sldId id="395" r:id="rId38"/>
    <p:sldId id="397" r:id="rId39"/>
    <p:sldId id="355" r:id="rId40"/>
    <p:sldId id="389" r:id="rId41"/>
    <p:sldId id="390" r:id="rId42"/>
    <p:sldId id="338" r:id="rId43"/>
    <p:sldId id="403" r:id="rId44"/>
    <p:sldId id="401" r:id="rId45"/>
    <p:sldId id="402" r:id="rId46"/>
    <p:sldId id="399" r:id="rId47"/>
    <p:sldId id="375" r:id="rId48"/>
    <p:sldId id="373" r:id="rId49"/>
    <p:sldId id="370" r:id="rId50"/>
    <p:sldId id="371" r:id="rId51"/>
    <p:sldId id="374" r:id="rId52"/>
    <p:sldId id="404" r:id="rId53"/>
    <p:sldId id="407" r:id="rId54"/>
    <p:sldId id="405" r:id="rId55"/>
    <p:sldId id="322" r:id="rId56"/>
    <p:sldId id="34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autoAdjust="0"/>
    <p:restoredTop sz="96517" autoAdjust="0"/>
  </p:normalViewPr>
  <p:slideViewPr>
    <p:cSldViewPr snapToGrid="0">
      <p:cViewPr>
        <p:scale>
          <a:sx n="100" d="100"/>
          <a:sy n="100" d="100"/>
        </p:scale>
        <p:origin x="732" y="510"/>
      </p:cViewPr>
      <p:guideLst/>
    </p:cSldViewPr>
  </p:slideViewPr>
  <p:outlineViewPr>
    <p:cViewPr>
      <p:scale>
        <a:sx n="33" d="100"/>
        <a:sy n="33" d="100"/>
      </p:scale>
      <p:origin x="0" y="-6858"/>
    </p:cViewPr>
  </p:outlineViewPr>
  <p:notesTextViewPr>
    <p:cViewPr>
      <p:scale>
        <a:sx n="1" d="1"/>
        <a:sy n="1" d="1"/>
      </p:scale>
      <p:origin x="0" y="0"/>
    </p:cViewPr>
  </p:notesTextViewPr>
  <p:notesViewPr>
    <p:cSldViewPr snapToGrid="0">
      <p:cViewPr varScale="1">
        <p:scale>
          <a:sx n="91" d="100"/>
          <a:sy n="91" d="100"/>
        </p:scale>
        <p:origin x="35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A9E7E-05EF-4BDC-A27E-3391FD131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8F9B7FF6-897A-487A-9E9D-53F1057535AD}">
      <dgm:prSet phldrT="[Text]"/>
      <dgm:spPr/>
      <dgm:t>
        <a:bodyPr/>
        <a:lstStyle/>
        <a:p>
          <a:r>
            <a:rPr lang="en-US" dirty="0"/>
            <a:t>Input</a:t>
          </a:r>
          <a:endParaRPr lang="en-CA" dirty="0"/>
        </a:p>
      </dgm:t>
    </dgm:pt>
    <dgm:pt modelId="{8FB32F2D-7A37-4885-9EE0-7E9BBCAFC250}" type="parTrans" cxnId="{B383834A-6974-4F87-B5F5-3137641BF4A9}">
      <dgm:prSet/>
      <dgm:spPr/>
      <dgm:t>
        <a:bodyPr/>
        <a:lstStyle/>
        <a:p>
          <a:endParaRPr lang="en-CA"/>
        </a:p>
      </dgm:t>
    </dgm:pt>
    <dgm:pt modelId="{5C586C50-E4A6-409D-897F-5D5C275951D3}" type="sibTrans" cxnId="{B383834A-6974-4F87-B5F5-3137641BF4A9}">
      <dgm:prSet/>
      <dgm:spPr/>
      <dgm:t>
        <a:bodyPr/>
        <a:lstStyle/>
        <a:p>
          <a:endParaRPr lang="en-CA"/>
        </a:p>
      </dgm:t>
    </dgm:pt>
    <dgm:pt modelId="{8DF2CA16-097E-4DC1-8297-C78708F0D100}">
      <dgm:prSet phldrT="[Text]"/>
      <dgm:spPr/>
      <dgm:t>
        <a:bodyPr/>
        <a:lstStyle/>
        <a:p>
          <a:r>
            <a:rPr lang="en-US" dirty="0"/>
            <a:t>Conversation Dialogue text and labels</a:t>
          </a:r>
          <a:endParaRPr lang="en-CA" dirty="0"/>
        </a:p>
      </dgm:t>
    </dgm:pt>
    <dgm:pt modelId="{A30E163B-EC5D-4F44-82DB-1E9665717B3A}" type="parTrans" cxnId="{09C41B10-C194-4BB5-9941-B66042B66F72}">
      <dgm:prSet/>
      <dgm:spPr/>
      <dgm:t>
        <a:bodyPr/>
        <a:lstStyle/>
        <a:p>
          <a:endParaRPr lang="en-CA"/>
        </a:p>
      </dgm:t>
    </dgm:pt>
    <dgm:pt modelId="{FE1C308C-0A38-4CD2-BBBA-496131B618EF}" type="sibTrans" cxnId="{09C41B10-C194-4BB5-9941-B66042B66F72}">
      <dgm:prSet/>
      <dgm:spPr/>
      <dgm:t>
        <a:bodyPr/>
        <a:lstStyle/>
        <a:p>
          <a:endParaRPr lang="en-CA"/>
        </a:p>
      </dgm:t>
    </dgm:pt>
    <dgm:pt modelId="{8BB259CB-5833-43F7-B413-2ACF8B99448C}">
      <dgm:prSet phldrT="[Text]"/>
      <dgm:spPr/>
      <dgm:t>
        <a:bodyPr/>
        <a:lstStyle/>
        <a:p>
          <a:r>
            <a:rPr lang="en-US" dirty="0"/>
            <a:t>Machine Learning </a:t>
          </a:r>
          <a:endParaRPr lang="en-CA" dirty="0"/>
        </a:p>
      </dgm:t>
    </dgm:pt>
    <dgm:pt modelId="{A2F16C9A-2F15-495A-AD99-1BD6B3948E03}" type="parTrans" cxnId="{E4CFF6F3-5591-4086-9619-A803932D2173}">
      <dgm:prSet/>
      <dgm:spPr/>
      <dgm:t>
        <a:bodyPr/>
        <a:lstStyle/>
        <a:p>
          <a:endParaRPr lang="en-CA"/>
        </a:p>
      </dgm:t>
    </dgm:pt>
    <dgm:pt modelId="{F6978E9E-B3A9-433C-A151-34315B190564}" type="sibTrans" cxnId="{E4CFF6F3-5591-4086-9619-A803932D2173}">
      <dgm:prSet/>
      <dgm:spPr/>
      <dgm:t>
        <a:bodyPr/>
        <a:lstStyle/>
        <a:p>
          <a:endParaRPr lang="en-CA"/>
        </a:p>
      </dgm:t>
    </dgm:pt>
    <dgm:pt modelId="{D85B1C34-941A-4F83-A4BE-1568DE62640B}">
      <dgm:prSet phldrT="[Text]"/>
      <dgm:spPr/>
      <dgm:t>
        <a:bodyPr/>
        <a:lstStyle/>
        <a:p>
          <a:r>
            <a:rPr lang="en-US" dirty="0"/>
            <a:t>Machine Learning Steps</a:t>
          </a:r>
          <a:endParaRPr lang="en-CA" dirty="0"/>
        </a:p>
      </dgm:t>
    </dgm:pt>
    <dgm:pt modelId="{286D7F0D-6981-42F1-BDB2-5A7F188366D9}" type="parTrans" cxnId="{45F7939D-F031-4418-9DED-C148700C673A}">
      <dgm:prSet/>
      <dgm:spPr/>
      <dgm:t>
        <a:bodyPr/>
        <a:lstStyle/>
        <a:p>
          <a:endParaRPr lang="en-CA"/>
        </a:p>
      </dgm:t>
    </dgm:pt>
    <dgm:pt modelId="{E136E3D8-62C3-4A9C-BAC5-EE2890AE73A0}" type="sibTrans" cxnId="{45F7939D-F031-4418-9DED-C148700C673A}">
      <dgm:prSet/>
      <dgm:spPr/>
      <dgm:t>
        <a:bodyPr/>
        <a:lstStyle/>
        <a:p>
          <a:endParaRPr lang="en-CA"/>
        </a:p>
      </dgm:t>
    </dgm:pt>
    <dgm:pt modelId="{B2A8358E-A902-4881-A679-15E456ED560C}">
      <dgm:prSet phldrT="[Text]"/>
      <dgm:spPr/>
      <dgm:t>
        <a:bodyPr/>
        <a:lstStyle/>
        <a:p>
          <a:r>
            <a:rPr lang="en-US" dirty="0"/>
            <a:t>Output</a:t>
          </a:r>
          <a:endParaRPr lang="en-CA" dirty="0"/>
        </a:p>
      </dgm:t>
    </dgm:pt>
    <dgm:pt modelId="{63B689A9-0273-48AC-A13E-F398452DD00C}" type="parTrans" cxnId="{0EDD6B25-5E26-4CAB-8153-6F44E9661EA8}">
      <dgm:prSet/>
      <dgm:spPr/>
      <dgm:t>
        <a:bodyPr/>
        <a:lstStyle/>
        <a:p>
          <a:endParaRPr lang="en-CA"/>
        </a:p>
      </dgm:t>
    </dgm:pt>
    <dgm:pt modelId="{E0D1D232-4803-4E90-A3E4-3F983CC6D8E3}" type="sibTrans" cxnId="{0EDD6B25-5E26-4CAB-8153-6F44E9661EA8}">
      <dgm:prSet/>
      <dgm:spPr/>
      <dgm:t>
        <a:bodyPr/>
        <a:lstStyle/>
        <a:p>
          <a:endParaRPr lang="en-CA"/>
        </a:p>
      </dgm:t>
    </dgm:pt>
    <dgm:pt modelId="{1B3C6D58-42A0-421B-BF09-66E8CF124369}">
      <dgm:prSet phldrT="[Text]"/>
      <dgm:spPr/>
      <dgm:t>
        <a:bodyPr/>
        <a:lstStyle/>
        <a:p>
          <a:r>
            <a:rPr lang="en-US" dirty="0"/>
            <a:t>Model that predicts the “</a:t>
          </a:r>
          <a:r>
            <a:rPr lang="en-US" dirty="0" err="1"/>
            <a:t>instruction_id</a:t>
          </a:r>
          <a:r>
            <a:rPr lang="en-US" dirty="0"/>
            <a:t>” category</a:t>
          </a:r>
          <a:endParaRPr lang="en-CA" dirty="0"/>
        </a:p>
      </dgm:t>
    </dgm:pt>
    <dgm:pt modelId="{68CF545C-AB54-41A0-AA0B-66DA30DA0350}" type="parTrans" cxnId="{CB2BB859-47D6-48E2-B9B0-EA767DC8A0CB}">
      <dgm:prSet/>
      <dgm:spPr/>
      <dgm:t>
        <a:bodyPr/>
        <a:lstStyle/>
        <a:p>
          <a:endParaRPr lang="en-CA"/>
        </a:p>
      </dgm:t>
    </dgm:pt>
    <dgm:pt modelId="{35816A50-6329-47A3-80C2-19988A1AD224}" type="sibTrans" cxnId="{CB2BB859-47D6-48E2-B9B0-EA767DC8A0CB}">
      <dgm:prSet/>
      <dgm:spPr/>
      <dgm:t>
        <a:bodyPr/>
        <a:lstStyle/>
        <a:p>
          <a:endParaRPr lang="en-CA"/>
        </a:p>
      </dgm:t>
    </dgm:pt>
    <dgm:pt modelId="{19922CEA-CEE0-4D51-9344-3A463C821A9C}" type="pres">
      <dgm:prSet presAssocID="{364A9E7E-05EF-4BDC-A27E-3391FD1318DC}" presName="Name0" presStyleCnt="0">
        <dgm:presLayoutVars>
          <dgm:dir/>
          <dgm:animLvl val="lvl"/>
          <dgm:resizeHandles val="exact"/>
        </dgm:presLayoutVars>
      </dgm:prSet>
      <dgm:spPr/>
    </dgm:pt>
    <dgm:pt modelId="{C344F636-E53A-493E-90B4-6ACE2DED2D1C}" type="pres">
      <dgm:prSet presAssocID="{364A9E7E-05EF-4BDC-A27E-3391FD1318DC}" presName="tSp" presStyleCnt="0"/>
      <dgm:spPr/>
    </dgm:pt>
    <dgm:pt modelId="{71250A10-CDFA-4E55-BB1A-EF96228BE8E4}" type="pres">
      <dgm:prSet presAssocID="{364A9E7E-05EF-4BDC-A27E-3391FD1318DC}" presName="bSp" presStyleCnt="0"/>
      <dgm:spPr/>
    </dgm:pt>
    <dgm:pt modelId="{4E03E0EA-E54B-4382-B2DD-3EF3BFE987BE}" type="pres">
      <dgm:prSet presAssocID="{364A9E7E-05EF-4BDC-A27E-3391FD1318DC}" presName="process" presStyleCnt="0"/>
      <dgm:spPr/>
    </dgm:pt>
    <dgm:pt modelId="{F152F18E-F002-4062-95EE-F22F063C0D94}" type="pres">
      <dgm:prSet presAssocID="{8F9B7FF6-897A-487A-9E9D-53F1057535AD}" presName="composite1" presStyleCnt="0"/>
      <dgm:spPr/>
    </dgm:pt>
    <dgm:pt modelId="{1EB36C8D-C651-430F-9B27-0CC6EB9FCF8A}" type="pres">
      <dgm:prSet presAssocID="{8F9B7FF6-897A-487A-9E9D-53F1057535AD}" presName="dummyNode1" presStyleLbl="node1" presStyleIdx="0" presStyleCnt="3"/>
      <dgm:spPr/>
    </dgm:pt>
    <dgm:pt modelId="{C92A51C5-AA92-47C9-AFF5-2F9081C5D233}" type="pres">
      <dgm:prSet presAssocID="{8F9B7FF6-897A-487A-9E9D-53F1057535AD}" presName="childNode1" presStyleLbl="bgAcc1" presStyleIdx="0" presStyleCnt="3">
        <dgm:presLayoutVars>
          <dgm:bulletEnabled val="1"/>
        </dgm:presLayoutVars>
      </dgm:prSet>
      <dgm:spPr/>
    </dgm:pt>
    <dgm:pt modelId="{F3258DBC-B37B-484D-9041-A36782427FE5}" type="pres">
      <dgm:prSet presAssocID="{8F9B7FF6-897A-487A-9E9D-53F1057535AD}" presName="childNode1tx" presStyleLbl="bgAcc1" presStyleIdx="0" presStyleCnt="3">
        <dgm:presLayoutVars>
          <dgm:bulletEnabled val="1"/>
        </dgm:presLayoutVars>
      </dgm:prSet>
      <dgm:spPr/>
    </dgm:pt>
    <dgm:pt modelId="{D94DD217-4506-4857-AF63-AB2DA0593DF9}" type="pres">
      <dgm:prSet presAssocID="{8F9B7FF6-897A-487A-9E9D-53F1057535AD}" presName="parentNode1" presStyleLbl="node1" presStyleIdx="0" presStyleCnt="3">
        <dgm:presLayoutVars>
          <dgm:chMax val="1"/>
          <dgm:bulletEnabled val="1"/>
        </dgm:presLayoutVars>
      </dgm:prSet>
      <dgm:spPr/>
    </dgm:pt>
    <dgm:pt modelId="{CBA563E3-F70B-4DA7-921E-F6626590FC34}" type="pres">
      <dgm:prSet presAssocID="{8F9B7FF6-897A-487A-9E9D-53F1057535AD}" presName="connSite1" presStyleCnt="0"/>
      <dgm:spPr/>
    </dgm:pt>
    <dgm:pt modelId="{D7C4E502-1D6F-4847-8BAE-B0553012A106}" type="pres">
      <dgm:prSet presAssocID="{5C586C50-E4A6-409D-897F-5D5C275951D3}" presName="Name9" presStyleLbl="sibTrans2D1" presStyleIdx="0" presStyleCnt="2"/>
      <dgm:spPr/>
    </dgm:pt>
    <dgm:pt modelId="{9AA33825-5764-435B-AC1E-EDDEEA3E3E14}" type="pres">
      <dgm:prSet presAssocID="{8BB259CB-5833-43F7-B413-2ACF8B99448C}" presName="composite2" presStyleCnt="0"/>
      <dgm:spPr/>
    </dgm:pt>
    <dgm:pt modelId="{BCA8470A-1964-48FF-BFE3-D1D06CA127D3}" type="pres">
      <dgm:prSet presAssocID="{8BB259CB-5833-43F7-B413-2ACF8B99448C}" presName="dummyNode2" presStyleLbl="node1" presStyleIdx="0" presStyleCnt="3"/>
      <dgm:spPr/>
    </dgm:pt>
    <dgm:pt modelId="{6D271614-299F-4ECF-95E5-7A895DD122F9}" type="pres">
      <dgm:prSet presAssocID="{8BB259CB-5833-43F7-B413-2ACF8B99448C}" presName="childNode2" presStyleLbl="bgAcc1" presStyleIdx="1" presStyleCnt="3">
        <dgm:presLayoutVars>
          <dgm:bulletEnabled val="1"/>
        </dgm:presLayoutVars>
      </dgm:prSet>
      <dgm:spPr/>
    </dgm:pt>
    <dgm:pt modelId="{2C8AA8EF-3082-42E5-B3F6-2F539F3D2A58}" type="pres">
      <dgm:prSet presAssocID="{8BB259CB-5833-43F7-B413-2ACF8B99448C}" presName="childNode2tx" presStyleLbl="bgAcc1" presStyleIdx="1" presStyleCnt="3">
        <dgm:presLayoutVars>
          <dgm:bulletEnabled val="1"/>
        </dgm:presLayoutVars>
      </dgm:prSet>
      <dgm:spPr/>
    </dgm:pt>
    <dgm:pt modelId="{E2EBDA7A-8885-4572-AC3E-A158F9BB4FF1}" type="pres">
      <dgm:prSet presAssocID="{8BB259CB-5833-43F7-B413-2ACF8B99448C}" presName="parentNode2" presStyleLbl="node1" presStyleIdx="1" presStyleCnt="3">
        <dgm:presLayoutVars>
          <dgm:chMax val="0"/>
          <dgm:bulletEnabled val="1"/>
        </dgm:presLayoutVars>
      </dgm:prSet>
      <dgm:spPr/>
    </dgm:pt>
    <dgm:pt modelId="{9B2C92B0-44C3-4A82-9A67-5C8483E9788E}" type="pres">
      <dgm:prSet presAssocID="{8BB259CB-5833-43F7-B413-2ACF8B99448C}" presName="connSite2" presStyleCnt="0"/>
      <dgm:spPr/>
    </dgm:pt>
    <dgm:pt modelId="{5977332A-83EB-4FEB-BED9-DBBB5EEA8740}" type="pres">
      <dgm:prSet presAssocID="{F6978E9E-B3A9-433C-A151-34315B190564}" presName="Name18" presStyleLbl="sibTrans2D1" presStyleIdx="1" presStyleCnt="2"/>
      <dgm:spPr/>
    </dgm:pt>
    <dgm:pt modelId="{5637E628-742F-43AB-A600-BD08A6F05C09}" type="pres">
      <dgm:prSet presAssocID="{B2A8358E-A902-4881-A679-15E456ED560C}" presName="composite1" presStyleCnt="0"/>
      <dgm:spPr/>
    </dgm:pt>
    <dgm:pt modelId="{C1B0BF3D-E653-4CA6-A235-07B953A9BABD}" type="pres">
      <dgm:prSet presAssocID="{B2A8358E-A902-4881-A679-15E456ED560C}" presName="dummyNode1" presStyleLbl="node1" presStyleIdx="1" presStyleCnt="3"/>
      <dgm:spPr/>
    </dgm:pt>
    <dgm:pt modelId="{DBC6AF56-355F-41C4-952E-2286F5D15AAF}" type="pres">
      <dgm:prSet presAssocID="{B2A8358E-A902-4881-A679-15E456ED560C}" presName="childNode1" presStyleLbl="bgAcc1" presStyleIdx="2" presStyleCnt="3">
        <dgm:presLayoutVars>
          <dgm:bulletEnabled val="1"/>
        </dgm:presLayoutVars>
      </dgm:prSet>
      <dgm:spPr/>
    </dgm:pt>
    <dgm:pt modelId="{998013ED-15F7-4212-9594-444774D5BCC9}" type="pres">
      <dgm:prSet presAssocID="{B2A8358E-A902-4881-A679-15E456ED560C}" presName="childNode1tx" presStyleLbl="bgAcc1" presStyleIdx="2" presStyleCnt="3">
        <dgm:presLayoutVars>
          <dgm:bulletEnabled val="1"/>
        </dgm:presLayoutVars>
      </dgm:prSet>
      <dgm:spPr/>
    </dgm:pt>
    <dgm:pt modelId="{2AA86C81-0B73-4059-B838-45D0EAEBF05E}" type="pres">
      <dgm:prSet presAssocID="{B2A8358E-A902-4881-A679-15E456ED560C}" presName="parentNode1" presStyleLbl="node1" presStyleIdx="2" presStyleCnt="3">
        <dgm:presLayoutVars>
          <dgm:chMax val="1"/>
          <dgm:bulletEnabled val="1"/>
        </dgm:presLayoutVars>
      </dgm:prSet>
      <dgm:spPr/>
    </dgm:pt>
    <dgm:pt modelId="{8AF30618-6F84-404C-AF86-D6FF560BEA74}" type="pres">
      <dgm:prSet presAssocID="{B2A8358E-A902-4881-A679-15E456ED560C}" presName="connSite1" presStyleCnt="0"/>
      <dgm:spPr/>
    </dgm:pt>
  </dgm:ptLst>
  <dgm:cxnLst>
    <dgm:cxn modelId="{B08E2408-99C5-4801-9535-C4AE7AC5912D}" type="presOf" srcId="{1B3C6D58-42A0-421B-BF09-66E8CF124369}" destId="{DBC6AF56-355F-41C4-952E-2286F5D15AAF}" srcOrd="0" destOrd="0" presId="urn:microsoft.com/office/officeart/2005/8/layout/hProcess4"/>
    <dgm:cxn modelId="{E5B7950F-B61D-4B0B-B731-283F1AD93E57}" type="presOf" srcId="{1B3C6D58-42A0-421B-BF09-66E8CF124369}" destId="{998013ED-15F7-4212-9594-444774D5BCC9}" srcOrd="1" destOrd="0" presId="urn:microsoft.com/office/officeart/2005/8/layout/hProcess4"/>
    <dgm:cxn modelId="{09C41B10-C194-4BB5-9941-B66042B66F72}" srcId="{8F9B7FF6-897A-487A-9E9D-53F1057535AD}" destId="{8DF2CA16-097E-4DC1-8297-C78708F0D100}" srcOrd="0" destOrd="0" parTransId="{A30E163B-EC5D-4F44-82DB-1E9665717B3A}" sibTransId="{FE1C308C-0A38-4CD2-BBBA-496131B618EF}"/>
    <dgm:cxn modelId="{1D8FF315-3547-44FA-8178-F77359A0178A}" type="presOf" srcId="{D85B1C34-941A-4F83-A4BE-1568DE62640B}" destId="{2C8AA8EF-3082-42E5-B3F6-2F539F3D2A58}" srcOrd="1" destOrd="0" presId="urn:microsoft.com/office/officeart/2005/8/layout/hProcess4"/>
    <dgm:cxn modelId="{41A16521-3BD8-43B8-ACBF-6019E1D68F5A}" type="presOf" srcId="{D85B1C34-941A-4F83-A4BE-1568DE62640B}" destId="{6D271614-299F-4ECF-95E5-7A895DD122F9}" srcOrd="0" destOrd="0" presId="urn:microsoft.com/office/officeart/2005/8/layout/hProcess4"/>
    <dgm:cxn modelId="{0EDD6B25-5E26-4CAB-8153-6F44E9661EA8}" srcId="{364A9E7E-05EF-4BDC-A27E-3391FD1318DC}" destId="{B2A8358E-A902-4881-A679-15E456ED560C}" srcOrd="2" destOrd="0" parTransId="{63B689A9-0273-48AC-A13E-F398452DD00C}" sibTransId="{E0D1D232-4803-4E90-A3E4-3F983CC6D8E3}"/>
    <dgm:cxn modelId="{B383834A-6974-4F87-B5F5-3137641BF4A9}" srcId="{364A9E7E-05EF-4BDC-A27E-3391FD1318DC}" destId="{8F9B7FF6-897A-487A-9E9D-53F1057535AD}" srcOrd="0" destOrd="0" parTransId="{8FB32F2D-7A37-4885-9EE0-7E9BBCAFC250}" sibTransId="{5C586C50-E4A6-409D-897F-5D5C275951D3}"/>
    <dgm:cxn modelId="{CB2BB859-47D6-48E2-B9B0-EA767DC8A0CB}" srcId="{B2A8358E-A902-4881-A679-15E456ED560C}" destId="{1B3C6D58-42A0-421B-BF09-66E8CF124369}" srcOrd="0" destOrd="0" parTransId="{68CF545C-AB54-41A0-AA0B-66DA30DA0350}" sibTransId="{35816A50-6329-47A3-80C2-19988A1AD224}"/>
    <dgm:cxn modelId="{55FD798C-70DE-42CF-A1EB-390D4FD263B9}" type="presOf" srcId="{8BB259CB-5833-43F7-B413-2ACF8B99448C}" destId="{E2EBDA7A-8885-4572-AC3E-A158F9BB4FF1}" srcOrd="0" destOrd="0" presId="urn:microsoft.com/office/officeart/2005/8/layout/hProcess4"/>
    <dgm:cxn modelId="{9A355093-FFF1-40FD-AD08-C1D71B46940C}" type="presOf" srcId="{8F9B7FF6-897A-487A-9E9D-53F1057535AD}" destId="{D94DD217-4506-4857-AF63-AB2DA0593DF9}" srcOrd="0" destOrd="0" presId="urn:microsoft.com/office/officeart/2005/8/layout/hProcess4"/>
    <dgm:cxn modelId="{9A9BF399-4A94-45EE-B74F-6F3C549F49AE}" type="presOf" srcId="{8DF2CA16-097E-4DC1-8297-C78708F0D100}" destId="{C92A51C5-AA92-47C9-AFF5-2F9081C5D233}" srcOrd="0" destOrd="0" presId="urn:microsoft.com/office/officeart/2005/8/layout/hProcess4"/>
    <dgm:cxn modelId="{0770179D-1A91-4381-B13A-B545BE53F4AD}" type="presOf" srcId="{8DF2CA16-097E-4DC1-8297-C78708F0D100}" destId="{F3258DBC-B37B-484D-9041-A36782427FE5}" srcOrd="1" destOrd="0" presId="urn:microsoft.com/office/officeart/2005/8/layout/hProcess4"/>
    <dgm:cxn modelId="{45F7939D-F031-4418-9DED-C148700C673A}" srcId="{8BB259CB-5833-43F7-B413-2ACF8B99448C}" destId="{D85B1C34-941A-4F83-A4BE-1568DE62640B}" srcOrd="0" destOrd="0" parTransId="{286D7F0D-6981-42F1-BDB2-5A7F188366D9}" sibTransId="{E136E3D8-62C3-4A9C-BAC5-EE2890AE73A0}"/>
    <dgm:cxn modelId="{4C07E2CA-24F2-4DE7-82E9-91BB127EF8E5}" type="presOf" srcId="{B2A8358E-A902-4881-A679-15E456ED560C}" destId="{2AA86C81-0B73-4059-B838-45D0EAEBF05E}" srcOrd="0" destOrd="0" presId="urn:microsoft.com/office/officeart/2005/8/layout/hProcess4"/>
    <dgm:cxn modelId="{AA01B3D3-E419-4C4A-9EBB-512F3C7EF164}" type="presOf" srcId="{F6978E9E-B3A9-433C-A151-34315B190564}" destId="{5977332A-83EB-4FEB-BED9-DBBB5EEA8740}" srcOrd="0" destOrd="0" presId="urn:microsoft.com/office/officeart/2005/8/layout/hProcess4"/>
    <dgm:cxn modelId="{1427E7D7-4C2B-4ABB-A8AB-9F518A09C626}" type="presOf" srcId="{364A9E7E-05EF-4BDC-A27E-3391FD1318DC}" destId="{19922CEA-CEE0-4D51-9344-3A463C821A9C}" srcOrd="0" destOrd="0" presId="urn:microsoft.com/office/officeart/2005/8/layout/hProcess4"/>
    <dgm:cxn modelId="{7D658DDB-25A2-47D3-BCDD-9E5FA3DE8179}" type="presOf" srcId="{5C586C50-E4A6-409D-897F-5D5C275951D3}" destId="{D7C4E502-1D6F-4847-8BAE-B0553012A106}" srcOrd="0" destOrd="0" presId="urn:microsoft.com/office/officeart/2005/8/layout/hProcess4"/>
    <dgm:cxn modelId="{E4CFF6F3-5591-4086-9619-A803932D2173}" srcId="{364A9E7E-05EF-4BDC-A27E-3391FD1318DC}" destId="{8BB259CB-5833-43F7-B413-2ACF8B99448C}" srcOrd="1" destOrd="0" parTransId="{A2F16C9A-2F15-495A-AD99-1BD6B3948E03}" sibTransId="{F6978E9E-B3A9-433C-A151-34315B190564}"/>
    <dgm:cxn modelId="{5DCA46AB-C96E-418D-A043-9E97055B83CC}" type="presParOf" srcId="{19922CEA-CEE0-4D51-9344-3A463C821A9C}" destId="{C344F636-E53A-493E-90B4-6ACE2DED2D1C}" srcOrd="0" destOrd="0" presId="urn:microsoft.com/office/officeart/2005/8/layout/hProcess4"/>
    <dgm:cxn modelId="{09E69794-CD18-4C26-B802-8B7E6674CA70}" type="presParOf" srcId="{19922CEA-CEE0-4D51-9344-3A463C821A9C}" destId="{71250A10-CDFA-4E55-BB1A-EF96228BE8E4}" srcOrd="1" destOrd="0" presId="urn:microsoft.com/office/officeart/2005/8/layout/hProcess4"/>
    <dgm:cxn modelId="{43F7022F-AE7C-4B06-9A45-D8A86F2341E1}" type="presParOf" srcId="{19922CEA-CEE0-4D51-9344-3A463C821A9C}" destId="{4E03E0EA-E54B-4382-B2DD-3EF3BFE987BE}" srcOrd="2" destOrd="0" presId="urn:microsoft.com/office/officeart/2005/8/layout/hProcess4"/>
    <dgm:cxn modelId="{2FA553F6-B25C-4D33-A702-D3BE3E7B04E4}" type="presParOf" srcId="{4E03E0EA-E54B-4382-B2DD-3EF3BFE987BE}" destId="{F152F18E-F002-4062-95EE-F22F063C0D94}" srcOrd="0" destOrd="0" presId="urn:microsoft.com/office/officeart/2005/8/layout/hProcess4"/>
    <dgm:cxn modelId="{CC6ECBFF-5E2B-4063-B257-FCF78804CC4E}" type="presParOf" srcId="{F152F18E-F002-4062-95EE-F22F063C0D94}" destId="{1EB36C8D-C651-430F-9B27-0CC6EB9FCF8A}" srcOrd="0" destOrd="0" presId="urn:microsoft.com/office/officeart/2005/8/layout/hProcess4"/>
    <dgm:cxn modelId="{2CF8618A-4BFA-4142-85BD-D2BE974E596D}" type="presParOf" srcId="{F152F18E-F002-4062-95EE-F22F063C0D94}" destId="{C92A51C5-AA92-47C9-AFF5-2F9081C5D233}" srcOrd="1" destOrd="0" presId="urn:microsoft.com/office/officeart/2005/8/layout/hProcess4"/>
    <dgm:cxn modelId="{B51E57CC-A977-40D7-B575-C09FA5484C2D}" type="presParOf" srcId="{F152F18E-F002-4062-95EE-F22F063C0D94}" destId="{F3258DBC-B37B-484D-9041-A36782427FE5}" srcOrd="2" destOrd="0" presId="urn:microsoft.com/office/officeart/2005/8/layout/hProcess4"/>
    <dgm:cxn modelId="{FF90112A-71FF-45E9-8C27-BF505D9A0B81}" type="presParOf" srcId="{F152F18E-F002-4062-95EE-F22F063C0D94}" destId="{D94DD217-4506-4857-AF63-AB2DA0593DF9}" srcOrd="3" destOrd="0" presId="urn:microsoft.com/office/officeart/2005/8/layout/hProcess4"/>
    <dgm:cxn modelId="{902606E7-5478-4DCB-893C-D9E98CF52540}" type="presParOf" srcId="{F152F18E-F002-4062-95EE-F22F063C0D94}" destId="{CBA563E3-F70B-4DA7-921E-F6626590FC34}" srcOrd="4" destOrd="0" presId="urn:microsoft.com/office/officeart/2005/8/layout/hProcess4"/>
    <dgm:cxn modelId="{05CADB19-1883-40B8-97FF-66F2AB9BA4C3}" type="presParOf" srcId="{4E03E0EA-E54B-4382-B2DD-3EF3BFE987BE}" destId="{D7C4E502-1D6F-4847-8BAE-B0553012A106}" srcOrd="1" destOrd="0" presId="urn:microsoft.com/office/officeart/2005/8/layout/hProcess4"/>
    <dgm:cxn modelId="{94E33ACD-E1E8-49D3-A4FB-F46BE5407431}" type="presParOf" srcId="{4E03E0EA-E54B-4382-B2DD-3EF3BFE987BE}" destId="{9AA33825-5764-435B-AC1E-EDDEEA3E3E14}" srcOrd="2" destOrd="0" presId="urn:microsoft.com/office/officeart/2005/8/layout/hProcess4"/>
    <dgm:cxn modelId="{E11FCFAA-D33C-4D00-A6C6-9C7A9F674859}" type="presParOf" srcId="{9AA33825-5764-435B-AC1E-EDDEEA3E3E14}" destId="{BCA8470A-1964-48FF-BFE3-D1D06CA127D3}" srcOrd="0" destOrd="0" presId="urn:microsoft.com/office/officeart/2005/8/layout/hProcess4"/>
    <dgm:cxn modelId="{6EBDE2A8-6CB6-4800-A95F-A5BCA961485A}" type="presParOf" srcId="{9AA33825-5764-435B-AC1E-EDDEEA3E3E14}" destId="{6D271614-299F-4ECF-95E5-7A895DD122F9}" srcOrd="1" destOrd="0" presId="urn:microsoft.com/office/officeart/2005/8/layout/hProcess4"/>
    <dgm:cxn modelId="{C451CC9C-5540-471F-B8B6-A228E58851E8}" type="presParOf" srcId="{9AA33825-5764-435B-AC1E-EDDEEA3E3E14}" destId="{2C8AA8EF-3082-42E5-B3F6-2F539F3D2A58}" srcOrd="2" destOrd="0" presId="urn:microsoft.com/office/officeart/2005/8/layout/hProcess4"/>
    <dgm:cxn modelId="{26453277-C9B8-4297-8103-BDFB55FB122B}" type="presParOf" srcId="{9AA33825-5764-435B-AC1E-EDDEEA3E3E14}" destId="{E2EBDA7A-8885-4572-AC3E-A158F9BB4FF1}" srcOrd="3" destOrd="0" presId="urn:microsoft.com/office/officeart/2005/8/layout/hProcess4"/>
    <dgm:cxn modelId="{C4653F8B-E45E-4098-BB0C-E19596DC8788}" type="presParOf" srcId="{9AA33825-5764-435B-AC1E-EDDEEA3E3E14}" destId="{9B2C92B0-44C3-4A82-9A67-5C8483E9788E}" srcOrd="4" destOrd="0" presId="urn:microsoft.com/office/officeart/2005/8/layout/hProcess4"/>
    <dgm:cxn modelId="{D32AC378-8C4F-498A-91DE-2A174D7DFE8F}" type="presParOf" srcId="{4E03E0EA-E54B-4382-B2DD-3EF3BFE987BE}" destId="{5977332A-83EB-4FEB-BED9-DBBB5EEA8740}" srcOrd="3" destOrd="0" presId="urn:microsoft.com/office/officeart/2005/8/layout/hProcess4"/>
    <dgm:cxn modelId="{C28A65D2-4EE4-4B06-814C-F31A00D3B900}" type="presParOf" srcId="{4E03E0EA-E54B-4382-B2DD-3EF3BFE987BE}" destId="{5637E628-742F-43AB-A600-BD08A6F05C09}" srcOrd="4" destOrd="0" presId="urn:microsoft.com/office/officeart/2005/8/layout/hProcess4"/>
    <dgm:cxn modelId="{A023D616-15FC-45BE-BEF8-C75B28F5879C}" type="presParOf" srcId="{5637E628-742F-43AB-A600-BD08A6F05C09}" destId="{C1B0BF3D-E653-4CA6-A235-07B953A9BABD}" srcOrd="0" destOrd="0" presId="urn:microsoft.com/office/officeart/2005/8/layout/hProcess4"/>
    <dgm:cxn modelId="{D4367B03-79AE-4BC2-8A13-A2C78BE2AF99}" type="presParOf" srcId="{5637E628-742F-43AB-A600-BD08A6F05C09}" destId="{DBC6AF56-355F-41C4-952E-2286F5D15AAF}" srcOrd="1" destOrd="0" presId="urn:microsoft.com/office/officeart/2005/8/layout/hProcess4"/>
    <dgm:cxn modelId="{C99EC6C3-FBAD-4BE8-A107-FEE5B5D8658F}" type="presParOf" srcId="{5637E628-742F-43AB-A600-BD08A6F05C09}" destId="{998013ED-15F7-4212-9594-444774D5BCC9}" srcOrd="2" destOrd="0" presId="urn:microsoft.com/office/officeart/2005/8/layout/hProcess4"/>
    <dgm:cxn modelId="{F865AA3E-4B21-4C18-9BE2-D4B92295FD9E}" type="presParOf" srcId="{5637E628-742F-43AB-A600-BD08A6F05C09}" destId="{2AA86C81-0B73-4059-B838-45D0EAEBF05E}" srcOrd="3" destOrd="0" presId="urn:microsoft.com/office/officeart/2005/8/layout/hProcess4"/>
    <dgm:cxn modelId="{052BF3F0-7DE1-47A4-B2DE-C321C8435954}" type="presParOf" srcId="{5637E628-742F-43AB-A600-BD08A6F05C09}" destId="{8AF30618-6F84-404C-AF86-D6FF560BEA74}" srcOrd="4" destOrd="0" presId="urn:microsoft.com/office/officeart/2005/8/layout/h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4A9E7E-05EF-4BDC-A27E-3391FD131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8F9B7FF6-897A-487A-9E9D-53F1057535AD}">
      <dgm:prSet phldrT="[Text]"/>
      <dgm:spPr/>
      <dgm:t>
        <a:bodyPr/>
        <a:lstStyle/>
        <a:p>
          <a:r>
            <a:rPr lang="en-US" dirty="0"/>
            <a:t>Input</a:t>
          </a:r>
          <a:endParaRPr lang="en-CA" dirty="0"/>
        </a:p>
      </dgm:t>
    </dgm:pt>
    <dgm:pt modelId="{8FB32F2D-7A37-4885-9EE0-7E9BBCAFC250}" type="parTrans" cxnId="{B383834A-6974-4F87-B5F5-3137641BF4A9}">
      <dgm:prSet/>
      <dgm:spPr/>
      <dgm:t>
        <a:bodyPr/>
        <a:lstStyle/>
        <a:p>
          <a:endParaRPr lang="en-CA"/>
        </a:p>
      </dgm:t>
    </dgm:pt>
    <dgm:pt modelId="{5C586C50-E4A6-409D-897F-5D5C275951D3}" type="sibTrans" cxnId="{B383834A-6974-4F87-B5F5-3137641BF4A9}">
      <dgm:prSet/>
      <dgm:spPr/>
      <dgm:t>
        <a:bodyPr/>
        <a:lstStyle/>
        <a:p>
          <a:endParaRPr lang="en-CA"/>
        </a:p>
      </dgm:t>
    </dgm:pt>
    <dgm:pt modelId="{8DF2CA16-097E-4DC1-8297-C78708F0D100}">
      <dgm:prSet phldrT="[Text]"/>
      <dgm:spPr/>
      <dgm:t>
        <a:bodyPr/>
        <a:lstStyle/>
        <a:p>
          <a:r>
            <a:rPr lang="en-US" dirty="0"/>
            <a:t>Conversation Dialogue text and labels</a:t>
          </a:r>
          <a:endParaRPr lang="en-CA" dirty="0"/>
        </a:p>
      </dgm:t>
    </dgm:pt>
    <dgm:pt modelId="{A30E163B-EC5D-4F44-82DB-1E9665717B3A}" type="parTrans" cxnId="{09C41B10-C194-4BB5-9941-B66042B66F72}">
      <dgm:prSet/>
      <dgm:spPr/>
      <dgm:t>
        <a:bodyPr/>
        <a:lstStyle/>
        <a:p>
          <a:endParaRPr lang="en-CA"/>
        </a:p>
      </dgm:t>
    </dgm:pt>
    <dgm:pt modelId="{FE1C308C-0A38-4CD2-BBBA-496131B618EF}" type="sibTrans" cxnId="{09C41B10-C194-4BB5-9941-B66042B66F72}">
      <dgm:prSet/>
      <dgm:spPr/>
      <dgm:t>
        <a:bodyPr/>
        <a:lstStyle/>
        <a:p>
          <a:endParaRPr lang="en-CA"/>
        </a:p>
      </dgm:t>
    </dgm:pt>
    <dgm:pt modelId="{8BB259CB-5833-43F7-B413-2ACF8B99448C}">
      <dgm:prSet phldrT="[Text]"/>
      <dgm:spPr/>
      <dgm:t>
        <a:bodyPr/>
        <a:lstStyle/>
        <a:p>
          <a:r>
            <a:rPr lang="en-US" dirty="0"/>
            <a:t>Machine Learning </a:t>
          </a:r>
          <a:endParaRPr lang="en-CA" dirty="0"/>
        </a:p>
      </dgm:t>
    </dgm:pt>
    <dgm:pt modelId="{A2F16C9A-2F15-495A-AD99-1BD6B3948E03}" type="parTrans" cxnId="{E4CFF6F3-5591-4086-9619-A803932D2173}">
      <dgm:prSet/>
      <dgm:spPr/>
      <dgm:t>
        <a:bodyPr/>
        <a:lstStyle/>
        <a:p>
          <a:endParaRPr lang="en-CA"/>
        </a:p>
      </dgm:t>
    </dgm:pt>
    <dgm:pt modelId="{F6978E9E-B3A9-433C-A151-34315B190564}" type="sibTrans" cxnId="{E4CFF6F3-5591-4086-9619-A803932D2173}">
      <dgm:prSet/>
      <dgm:spPr/>
      <dgm:t>
        <a:bodyPr/>
        <a:lstStyle/>
        <a:p>
          <a:endParaRPr lang="en-CA"/>
        </a:p>
      </dgm:t>
    </dgm:pt>
    <dgm:pt modelId="{D85B1C34-941A-4F83-A4BE-1568DE62640B}">
      <dgm:prSet phldrT="[Text]"/>
      <dgm:spPr/>
      <dgm:t>
        <a:bodyPr/>
        <a:lstStyle/>
        <a:p>
          <a:r>
            <a:rPr lang="en-US" dirty="0"/>
            <a:t>Machine Learning Steps</a:t>
          </a:r>
          <a:endParaRPr lang="en-CA" dirty="0"/>
        </a:p>
      </dgm:t>
    </dgm:pt>
    <dgm:pt modelId="{286D7F0D-6981-42F1-BDB2-5A7F188366D9}" type="parTrans" cxnId="{45F7939D-F031-4418-9DED-C148700C673A}">
      <dgm:prSet/>
      <dgm:spPr/>
      <dgm:t>
        <a:bodyPr/>
        <a:lstStyle/>
        <a:p>
          <a:endParaRPr lang="en-CA"/>
        </a:p>
      </dgm:t>
    </dgm:pt>
    <dgm:pt modelId="{E136E3D8-62C3-4A9C-BAC5-EE2890AE73A0}" type="sibTrans" cxnId="{45F7939D-F031-4418-9DED-C148700C673A}">
      <dgm:prSet/>
      <dgm:spPr/>
      <dgm:t>
        <a:bodyPr/>
        <a:lstStyle/>
        <a:p>
          <a:endParaRPr lang="en-CA"/>
        </a:p>
      </dgm:t>
    </dgm:pt>
    <dgm:pt modelId="{B2A8358E-A902-4881-A679-15E456ED560C}">
      <dgm:prSet phldrT="[Text]"/>
      <dgm:spPr/>
      <dgm:t>
        <a:bodyPr/>
        <a:lstStyle/>
        <a:p>
          <a:r>
            <a:rPr lang="en-US" dirty="0"/>
            <a:t>Output</a:t>
          </a:r>
          <a:endParaRPr lang="en-CA" dirty="0"/>
        </a:p>
      </dgm:t>
    </dgm:pt>
    <dgm:pt modelId="{63B689A9-0273-48AC-A13E-F398452DD00C}" type="parTrans" cxnId="{0EDD6B25-5E26-4CAB-8153-6F44E9661EA8}">
      <dgm:prSet/>
      <dgm:spPr/>
      <dgm:t>
        <a:bodyPr/>
        <a:lstStyle/>
        <a:p>
          <a:endParaRPr lang="en-CA"/>
        </a:p>
      </dgm:t>
    </dgm:pt>
    <dgm:pt modelId="{E0D1D232-4803-4E90-A3E4-3F983CC6D8E3}" type="sibTrans" cxnId="{0EDD6B25-5E26-4CAB-8153-6F44E9661EA8}">
      <dgm:prSet/>
      <dgm:spPr/>
      <dgm:t>
        <a:bodyPr/>
        <a:lstStyle/>
        <a:p>
          <a:endParaRPr lang="en-CA"/>
        </a:p>
      </dgm:t>
    </dgm:pt>
    <dgm:pt modelId="{1B3C6D58-42A0-421B-BF09-66E8CF124369}">
      <dgm:prSet phldrT="[Text]"/>
      <dgm:spPr/>
      <dgm:t>
        <a:bodyPr/>
        <a:lstStyle/>
        <a:p>
          <a:r>
            <a:rPr lang="en-US" dirty="0"/>
            <a:t>Model that predicts the “</a:t>
          </a:r>
          <a:r>
            <a:rPr lang="en-US" dirty="0" err="1"/>
            <a:t>instruction_id</a:t>
          </a:r>
          <a:r>
            <a:rPr lang="en-US" dirty="0"/>
            <a:t>” category</a:t>
          </a:r>
          <a:endParaRPr lang="en-CA" dirty="0"/>
        </a:p>
      </dgm:t>
    </dgm:pt>
    <dgm:pt modelId="{68CF545C-AB54-41A0-AA0B-66DA30DA0350}" type="parTrans" cxnId="{CB2BB859-47D6-48E2-B9B0-EA767DC8A0CB}">
      <dgm:prSet/>
      <dgm:spPr/>
      <dgm:t>
        <a:bodyPr/>
        <a:lstStyle/>
        <a:p>
          <a:endParaRPr lang="en-CA"/>
        </a:p>
      </dgm:t>
    </dgm:pt>
    <dgm:pt modelId="{35816A50-6329-47A3-80C2-19988A1AD224}" type="sibTrans" cxnId="{CB2BB859-47D6-48E2-B9B0-EA767DC8A0CB}">
      <dgm:prSet/>
      <dgm:spPr/>
      <dgm:t>
        <a:bodyPr/>
        <a:lstStyle/>
        <a:p>
          <a:endParaRPr lang="en-CA"/>
        </a:p>
      </dgm:t>
    </dgm:pt>
    <dgm:pt modelId="{19922CEA-CEE0-4D51-9344-3A463C821A9C}" type="pres">
      <dgm:prSet presAssocID="{364A9E7E-05EF-4BDC-A27E-3391FD1318DC}" presName="Name0" presStyleCnt="0">
        <dgm:presLayoutVars>
          <dgm:dir/>
          <dgm:animLvl val="lvl"/>
          <dgm:resizeHandles val="exact"/>
        </dgm:presLayoutVars>
      </dgm:prSet>
      <dgm:spPr/>
    </dgm:pt>
    <dgm:pt modelId="{C344F636-E53A-493E-90B4-6ACE2DED2D1C}" type="pres">
      <dgm:prSet presAssocID="{364A9E7E-05EF-4BDC-A27E-3391FD1318DC}" presName="tSp" presStyleCnt="0"/>
      <dgm:spPr/>
    </dgm:pt>
    <dgm:pt modelId="{71250A10-CDFA-4E55-BB1A-EF96228BE8E4}" type="pres">
      <dgm:prSet presAssocID="{364A9E7E-05EF-4BDC-A27E-3391FD1318DC}" presName="bSp" presStyleCnt="0"/>
      <dgm:spPr/>
    </dgm:pt>
    <dgm:pt modelId="{4E03E0EA-E54B-4382-B2DD-3EF3BFE987BE}" type="pres">
      <dgm:prSet presAssocID="{364A9E7E-05EF-4BDC-A27E-3391FD1318DC}" presName="process" presStyleCnt="0"/>
      <dgm:spPr/>
    </dgm:pt>
    <dgm:pt modelId="{F152F18E-F002-4062-95EE-F22F063C0D94}" type="pres">
      <dgm:prSet presAssocID="{8F9B7FF6-897A-487A-9E9D-53F1057535AD}" presName="composite1" presStyleCnt="0"/>
      <dgm:spPr/>
    </dgm:pt>
    <dgm:pt modelId="{1EB36C8D-C651-430F-9B27-0CC6EB9FCF8A}" type="pres">
      <dgm:prSet presAssocID="{8F9B7FF6-897A-487A-9E9D-53F1057535AD}" presName="dummyNode1" presStyleLbl="node1" presStyleIdx="0" presStyleCnt="3"/>
      <dgm:spPr/>
    </dgm:pt>
    <dgm:pt modelId="{C92A51C5-AA92-47C9-AFF5-2F9081C5D233}" type="pres">
      <dgm:prSet presAssocID="{8F9B7FF6-897A-487A-9E9D-53F1057535AD}" presName="childNode1" presStyleLbl="bgAcc1" presStyleIdx="0" presStyleCnt="3">
        <dgm:presLayoutVars>
          <dgm:bulletEnabled val="1"/>
        </dgm:presLayoutVars>
      </dgm:prSet>
      <dgm:spPr/>
    </dgm:pt>
    <dgm:pt modelId="{F3258DBC-B37B-484D-9041-A36782427FE5}" type="pres">
      <dgm:prSet presAssocID="{8F9B7FF6-897A-487A-9E9D-53F1057535AD}" presName="childNode1tx" presStyleLbl="bgAcc1" presStyleIdx="0" presStyleCnt="3">
        <dgm:presLayoutVars>
          <dgm:bulletEnabled val="1"/>
        </dgm:presLayoutVars>
      </dgm:prSet>
      <dgm:spPr/>
    </dgm:pt>
    <dgm:pt modelId="{D94DD217-4506-4857-AF63-AB2DA0593DF9}" type="pres">
      <dgm:prSet presAssocID="{8F9B7FF6-897A-487A-9E9D-53F1057535AD}" presName="parentNode1" presStyleLbl="node1" presStyleIdx="0" presStyleCnt="3">
        <dgm:presLayoutVars>
          <dgm:chMax val="1"/>
          <dgm:bulletEnabled val="1"/>
        </dgm:presLayoutVars>
      </dgm:prSet>
      <dgm:spPr/>
    </dgm:pt>
    <dgm:pt modelId="{CBA563E3-F70B-4DA7-921E-F6626590FC34}" type="pres">
      <dgm:prSet presAssocID="{8F9B7FF6-897A-487A-9E9D-53F1057535AD}" presName="connSite1" presStyleCnt="0"/>
      <dgm:spPr/>
    </dgm:pt>
    <dgm:pt modelId="{D7C4E502-1D6F-4847-8BAE-B0553012A106}" type="pres">
      <dgm:prSet presAssocID="{5C586C50-E4A6-409D-897F-5D5C275951D3}" presName="Name9" presStyleLbl="sibTrans2D1" presStyleIdx="0" presStyleCnt="2"/>
      <dgm:spPr/>
    </dgm:pt>
    <dgm:pt modelId="{9AA33825-5764-435B-AC1E-EDDEEA3E3E14}" type="pres">
      <dgm:prSet presAssocID="{8BB259CB-5833-43F7-B413-2ACF8B99448C}" presName="composite2" presStyleCnt="0"/>
      <dgm:spPr/>
    </dgm:pt>
    <dgm:pt modelId="{BCA8470A-1964-48FF-BFE3-D1D06CA127D3}" type="pres">
      <dgm:prSet presAssocID="{8BB259CB-5833-43F7-B413-2ACF8B99448C}" presName="dummyNode2" presStyleLbl="node1" presStyleIdx="0" presStyleCnt="3"/>
      <dgm:spPr/>
    </dgm:pt>
    <dgm:pt modelId="{6D271614-299F-4ECF-95E5-7A895DD122F9}" type="pres">
      <dgm:prSet presAssocID="{8BB259CB-5833-43F7-B413-2ACF8B99448C}" presName="childNode2" presStyleLbl="bgAcc1" presStyleIdx="1" presStyleCnt="3">
        <dgm:presLayoutVars>
          <dgm:bulletEnabled val="1"/>
        </dgm:presLayoutVars>
      </dgm:prSet>
      <dgm:spPr/>
    </dgm:pt>
    <dgm:pt modelId="{2C8AA8EF-3082-42E5-B3F6-2F539F3D2A58}" type="pres">
      <dgm:prSet presAssocID="{8BB259CB-5833-43F7-B413-2ACF8B99448C}" presName="childNode2tx" presStyleLbl="bgAcc1" presStyleIdx="1" presStyleCnt="3">
        <dgm:presLayoutVars>
          <dgm:bulletEnabled val="1"/>
        </dgm:presLayoutVars>
      </dgm:prSet>
      <dgm:spPr/>
    </dgm:pt>
    <dgm:pt modelId="{E2EBDA7A-8885-4572-AC3E-A158F9BB4FF1}" type="pres">
      <dgm:prSet presAssocID="{8BB259CB-5833-43F7-B413-2ACF8B99448C}" presName="parentNode2" presStyleLbl="node1" presStyleIdx="1" presStyleCnt="3">
        <dgm:presLayoutVars>
          <dgm:chMax val="0"/>
          <dgm:bulletEnabled val="1"/>
        </dgm:presLayoutVars>
      </dgm:prSet>
      <dgm:spPr/>
    </dgm:pt>
    <dgm:pt modelId="{9B2C92B0-44C3-4A82-9A67-5C8483E9788E}" type="pres">
      <dgm:prSet presAssocID="{8BB259CB-5833-43F7-B413-2ACF8B99448C}" presName="connSite2" presStyleCnt="0"/>
      <dgm:spPr/>
    </dgm:pt>
    <dgm:pt modelId="{5977332A-83EB-4FEB-BED9-DBBB5EEA8740}" type="pres">
      <dgm:prSet presAssocID="{F6978E9E-B3A9-433C-A151-34315B190564}" presName="Name18" presStyleLbl="sibTrans2D1" presStyleIdx="1" presStyleCnt="2"/>
      <dgm:spPr/>
    </dgm:pt>
    <dgm:pt modelId="{5637E628-742F-43AB-A600-BD08A6F05C09}" type="pres">
      <dgm:prSet presAssocID="{B2A8358E-A902-4881-A679-15E456ED560C}" presName="composite1" presStyleCnt="0"/>
      <dgm:spPr/>
    </dgm:pt>
    <dgm:pt modelId="{C1B0BF3D-E653-4CA6-A235-07B953A9BABD}" type="pres">
      <dgm:prSet presAssocID="{B2A8358E-A902-4881-A679-15E456ED560C}" presName="dummyNode1" presStyleLbl="node1" presStyleIdx="1" presStyleCnt="3"/>
      <dgm:spPr/>
    </dgm:pt>
    <dgm:pt modelId="{DBC6AF56-355F-41C4-952E-2286F5D15AAF}" type="pres">
      <dgm:prSet presAssocID="{B2A8358E-A902-4881-A679-15E456ED560C}" presName="childNode1" presStyleLbl="bgAcc1" presStyleIdx="2" presStyleCnt="3">
        <dgm:presLayoutVars>
          <dgm:bulletEnabled val="1"/>
        </dgm:presLayoutVars>
      </dgm:prSet>
      <dgm:spPr/>
    </dgm:pt>
    <dgm:pt modelId="{998013ED-15F7-4212-9594-444774D5BCC9}" type="pres">
      <dgm:prSet presAssocID="{B2A8358E-A902-4881-A679-15E456ED560C}" presName="childNode1tx" presStyleLbl="bgAcc1" presStyleIdx="2" presStyleCnt="3">
        <dgm:presLayoutVars>
          <dgm:bulletEnabled val="1"/>
        </dgm:presLayoutVars>
      </dgm:prSet>
      <dgm:spPr/>
    </dgm:pt>
    <dgm:pt modelId="{2AA86C81-0B73-4059-B838-45D0EAEBF05E}" type="pres">
      <dgm:prSet presAssocID="{B2A8358E-A902-4881-A679-15E456ED560C}" presName="parentNode1" presStyleLbl="node1" presStyleIdx="2" presStyleCnt="3">
        <dgm:presLayoutVars>
          <dgm:chMax val="1"/>
          <dgm:bulletEnabled val="1"/>
        </dgm:presLayoutVars>
      </dgm:prSet>
      <dgm:spPr/>
    </dgm:pt>
    <dgm:pt modelId="{8AF30618-6F84-404C-AF86-D6FF560BEA74}" type="pres">
      <dgm:prSet presAssocID="{B2A8358E-A902-4881-A679-15E456ED560C}" presName="connSite1" presStyleCnt="0"/>
      <dgm:spPr/>
    </dgm:pt>
  </dgm:ptLst>
  <dgm:cxnLst>
    <dgm:cxn modelId="{B08E2408-99C5-4801-9535-C4AE7AC5912D}" type="presOf" srcId="{1B3C6D58-42A0-421B-BF09-66E8CF124369}" destId="{DBC6AF56-355F-41C4-952E-2286F5D15AAF}" srcOrd="0" destOrd="0" presId="urn:microsoft.com/office/officeart/2005/8/layout/hProcess4"/>
    <dgm:cxn modelId="{E5B7950F-B61D-4B0B-B731-283F1AD93E57}" type="presOf" srcId="{1B3C6D58-42A0-421B-BF09-66E8CF124369}" destId="{998013ED-15F7-4212-9594-444774D5BCC9}" srcOrd="1" destOrd="0" presId="urn:microsoft.com/office/officeart/2005/8/layout/hProcess4"/>
    <dgm:cxn modelId="{09C41B10-C194-4BB5-9941-B66042B66F72}" srcId="{8F9B7FF6-897A-487A-9E9D-53F1057535AD}" destId="{8DF2CA16-097E-4DC1-8297-C78708F0D100}" srcOrd="0" destOrd="0" parTransId="{A30E163B-EC5D-4F44-82DB-1E9665717B3A}" sibTransId="{FE1C308C-0A38-4CD2-BBBA-496131B618EF}"/>
    <dgm:cxn modelId="{1D8FF315-3547-44FA-8178-F77359A0178A}" type="presOf" srcId="{D85B1C34-941A-4F83-A4BE-1568DE62640B}" destId="{2C8AA8EF-3082-42E5-B3F6-2F539F3D2A58}" srcOrd="1" destOrd="0" presId="urn:microsoft.com/office/officeart/2005/8/layout/hProcess4"/>
    <dgm:cxn modelId="{41A16521-3BD8-43B8-ACBF-6019E1D68F5A}" type="presOf" srcId="{D85B1C34-941A-4F83-A4BE-1568DE62640B}" destId="{6D271614-299F-4ECF-95E5-7A895DD122F9}" srcOrd="0" destOrd="0" presId="urn:microsoft.com/office/officeart/2005/8/layout/hProcess4"/>
    <dgm:cxn modelId="{0EDD6B25-5E26-4CAB-8153-6F44E9661EA8}" srcId="{364A9E7E-05EF-4BDC-A27E-3391FD1318DC}" destId="{B2A8358E-A902-4881-A679-15E456ED560C}" srcOrd="2" destOrd="0" parTransId="{63B689A9-0273-48AC-A13E-F398452DD00C}" sibTransId="{E0D1D232-4803-4E90-A3E4-3F983CC6D8E3}"/>
    <dgm:cxn modelId="{B383834A-6974-4F87-B5F5-3137641BF4A9}" srcId="{364A9E7E-05EF-4BDC-A27E-3391FD1318DC}" destId="{8F9B7FF6-897A-487A-9E9D-53F1057535AD}" srcOrd="0" destOrd="0" parTransId="{8FB32F2D-7A37-4885-9EE0-7E9BBCAFC250}" sibTransId="{5C586C50-E4A6-409D-897F-5D5C275951D3}"/>
    <dgm:cxn modelId="{CB2BB859-47D6-48E2-B9B0-EA767DC8A0CB}" srcId="{B2A8358E-A902-4881-A679-15E456ED560C}" destId="{1B3C6D58-42A0-421B-BF09-66E8CF124369}" srcOrd="0" destOrd="0" parTransId="{68CF545C-AB54-41A0-AA0B-66DA30DA0350}" sibTransId="{35816A50-6329-47A3-80C2-19988A1AD224}"/>
    <dgm:cxn modelId="{55FD798C-70DE-42CF-A1EB-390D4FD263B9}" type="presOf" srcId="{8BB259CB-5833-43F7-B413-2ACF8B99448C}" destId="{E2EBDA7A-8885-4572-AC3E-A158F9BB4FF1}" srcOrd="0" destOrd="0" presId="urn:microsoft.com/office/officeart/2005/8/layout/hProcess4"/>
    <dgm:cxn modelId="{9A355093-FFF1-40FD-AD08-C1D71B46940C}" type="presOf" srcId="{8F9B7FF6-897A-487A-9E9D-53F1057535AD}" destId="{D94DD217-4506-4857-AF63-AB2DA0593DF9}" srcOrd="0" destOrd="0" presId="urn:microsoft.com/office/officeart/2005/8/layout/hProcess4"/>
    <dgm:cxn modelId="{9A9BF399-4A94-45EE-B74F-6F3C549F49AE}" type="presOf" srcId="{8DF2CA16-097E-4DC1-8297-C78708F0D100}" destId="{C92A51C5-AA92-47C9-AFF5-2F9081C5D233}" srcOrd="0" destOrd="0" presId="urn:microsoft.com/office/officeart/2005/8/layout/hProcess4"/>
    <dgm:cxn modelId="{0770179D-1A91-4381-B13A-B545BE53F4AD}" type="presOf" srcId="{8DF2CA16-097E-4DC1-8297-C78708F0D100}" destId="{F3258DBC-B37B-484D-9041-A36782427FE5}" srcOrd="1" destOrd="0" presId="urn:microsoft.com/office/officeart/2005/8/layout/hProcess4"/>
    <dgm:cxn modelId="{45F7939D-F031-4418-9DED-C148700C673A}" srcId="{8BB259CB-5833-43F7-B413-2ACF8B99448C}" destId="{D85B1C34-941A-4F83-A4BE-1568DE62640B}" srcOrd="0" destOrd="0" parTransId="{286D7F0D-6981-42F1-BDB2-5A7F188366D9}" sibTransId="{E136E3D8-62C3-4A9C-BAC5-EE2890AE73A0}"/>
    <dgm:cxn modelId="{4C07E2CA-24F2-4DE7-82E9-91BB127EF8E5}" type="presOf" srcId="{B2A8358E-A902-4881-A679-15E456ED560C}" destId="{2AA86C81-0B73-4059-B838-45D0EAEBF05E}" srcOrd="0" destOrd="0" presId="urn:microsoft.com/office/officeart/2005/8/layout/hProcess4"/>
    <dgm:cxn modelId="{AA01B3D3-E419-4C4A-9EBB-512F3C7EF164}" type="presOf" srcId="{F6978E9E-B3A9-433C-A151-34315B190564}" destId="{5977332A-83EB-4FEB-BED9-DBBB5EEA8740}" srcOrd="0" destOrd="0" presId="urn:microsoft.com/office/officeart/2005/8/layout/hProcess4"/>
    <dgm:cxn modelId="{1427E7D7-4C2B-4ABB-A8AB-9F518A09C626}" type="presOf" srcId="{364A9E7E-05EF-4BDC-A27E-3391FD1318DC}" destId="{19922CEA-CEE0-4D51-9344-3A463C821A9C}" srcOrd="0" destOrd="0" presId="urn:microsoft.com/office/officeart/2005/8/layout/hProcess4"/>
    <dgm:cxn modelId="{7D658DDB-25A2-47D3-BCDD-9E5FA3DE8179}" type="presOf" srcId="{5C586C50-E4A6-409D-897F-5D5C275951D3}" destId="{D7C4E502-1D6F-4847-8BAE-B0553012A106}" srcOrd="0" destOrd="0" presId="urn:microsoft.com/office/officeart/2005/8/layout/hProcess4"/>
    <dgm:cxn modelId="{E4CFF6F3-5591-4086-9619-A803932D2173}" srcId="{364A9E7E-05EF-4BDC-A27E-3391FD1318DC}" destId="{8BB259CB-5833-43F7-B413-2ACF8B99448C}" srcOrd="1" destOrd="0" parTransId="{A2F16C9A-2F15-495A-AD99-1BD6B3948E03}" sibTransId="{F6978E9E-B3A9-433C-A151-34315B190564}"/>
    <dgm:cxn modelId="{5DCA46AB-C96E-418D-A043-9E97055B83CC}" type="presParOf" srcId="{19922CEA-CEE0-4D51-9344-3A463C821A9C}" destId="{C344F636-E53A-493E-90B4-6ACE2DED2D1C}" srcOrd="0" destOrd="0" presId="urn:microsoft.com/office/officeart/2005/8/layout/hProcess4"/>
    <dgm:cxn modelId="{09E69794-CD18-4C26-B802-8B7E6674CA70}" type="presParOf" srcId="{19922CEA-CEE0-4D51-9344-3A463C821A9C}" destId="{71250A10-CDFA-4E55-BB1A-EF96228BE8E4}" srcOrd="1" destOrd="0" presId="urn:microsoft.com/office/officeart/2005/8/layout/hProcess4"/>
    <dgm:cxn modelId="{43F7022F-AE7C-4B06-9A45-D8A86F2341E1}" type="presParOf" srcId="{19922CEA-CEE0-4D51-9344-3A463C821A9C}" destId="{4E03E0EA-E54B-4382-B2DD-3EF3BFE987BE}" srcOrd="2" destOrd="0" presId="urn:microsoft.com/office/officeart/2005/8/layout/hProcess4"/>
    <dgm:cxn modelId="{2FA553F6-B25C-4D33-A702-D3BE3E7B04E4}" type="presParOf" srcId="{4E03E0EA-E54B-4382-B2DD-3EF3BFE987BE}" destId="{F152F18E-F002-4062-95EE-F22F063C0D94}" srcOrd="0" destOrd="0" presId="urn:microsoft.com/office/officeart/2005/8/layout/hProcess4"/>
    <dgm:cxn modelId="{CC6ECBFF-5E2B-4063-B257-FCF78804CC4E}" type="presParOf" srcId="{F152F18E-F002-4062-95EE-F22F063C0D94}" destId="{1EB36C8D-C651-430F-9B27-0CC6EB9FCF8A}" srcOrd="0" destOrd="0" presId="urn:microsoft.com/office/officeart/2005/8/layout/hProcess4"/>
    <dgm:cxn modelId="{2CF8618A-4BFA-4142-85BD-D2BE974E596D}" type="presParOf" srcId="{F152F18E-F002-4062-95EE-F22F063C0D94}" destId="{C92A51C5-AA92-47C9-AFF5-2F9081C5D233}" srcOrd="1" destOrd="0" presId="urn:microsoft.com/office/officeart/2005/8/layout/hProcess4"/>
    <dgm:cxn modelId="{B51E57CC-A977-40D7-B575-C09FA5484C2D}" type="presParOf" srcId="{F152F18E-F002-4062-95EE-F22F063C0D94}" destId="{F3258DBC-B37B-484D-9041-A36782427FE5}" srcOrd="2" destOrd="0" presId="urn:microsoft.com/office/officeart/2005/8/layout/hProcess4"/>
    <dgm:cxn modelId="{FF90112A-71FF-45E9-8C27-BF505D9A0B81}" type="presParOf" srcId="{F152F18E-F002-4062-95EE-F22F063C0D94}" destId="{D94DD217-4506-4857-AF63-AB2DA0593DF9}" srcOrd="3" destOrd="0" presId="urn:microsoft.com/office/officeart/2005/8/layout/hProcess4"/>
    <dgm:cxn modelId="{902606E7-5478-4DCB-893C-D9E98CF52540}" type="presParOf" srcId="{F152F18E-F002-4062-95EE-F22F063C0D94}" destId="{CBA563E3-F70B-4DA7-921E-F6626590FC34}" srcOrd="4" destOrd="0" presId="urn:microsoft.com/office/officeart/2005/8/layout/hProcess4"/>
    <dgm:cxn modelId="{05CADB19-1883-40B8-97FF-66F2AB9BA4C3}" type="presParOf" srcId="{4E03E0EA-E54B-4382-B2DD-3EF3BFE987BE}" destId="{D7C4E502-1D6F-4847-8BAE-B0553012A106}" srcOrd="1" destOrd="0" presId="urn:microsoft.com/office/officeart/2005/8/layout/hProcess4"/>
    <dgm:cxn modelId="{94E33ACD-E1E8-49D3-A4FB-F46BE5407431}" type="presParOf" srcId="{4E03E0EA-E54B-4382-B2DD-3EF3BFE987BE}" destId="{9AA33825-5764-435B-AC1E-EDDEEA3E3E14}" srcOrd="2" destOrd="0" presId="urn:microsoft.com/office/officeart/2005/8/layout/hProcess4"/>
    <dgm:cxn modelId="{E11FCFAA-D33C-4D00-A6C6-9C7A9F674859}" type="presParOf" srcId="{9AA33825-5764-435B-AC1E-EDDEEA3E3E14}" destId="{BCA8470A-1964-48FF-BFE3-D1D06CA127D3}" srcOrd="0" destOrd="0" presId="urn:microsoft.com/office/officeart/2005/8/layout/hProcess4"/>
    <dgm:cxn modelId="{6EBDE2A8-6CB6-4800-A95F-A5BCA961485A}" type="presParOf" srcId="{9AA33825-5764-435B-AC1E-EDDEEA3E3E14}" destId="{6D271614-299F-4ECF-95E5-7A895DD122F9}" srcOrd="1" destOrd="0" presId="urn:microsoft.com/office/officeart/2005/8/layout/hProcess4"/>
    <dgm:cxn modelId="{C451CC9C-5540-471F-B8B6-A228E58851E8}" type="presParOf" srcId="{9AA33825-5764-435B-AC1E-EDDEEA3E3E14}" destId="{2C8AA8EF-3082-42E5-B3F6-2F539F3D2A58}" srcOrd="2" destOrd="0" presId="urn:microsoft.com/office/officeart/2005/8/layout/hProcess4"/>
    <dgm:cxn modelId="{26453277-C9B8-4297-8103-BDFB55FB122B}" type="presParOf" srcId="{9AA33825-5764-435B-AC1E-EDDEEA3E3E14}" destId="{E2EBDA7A-8885-4572-AC3E-A158F9BB4FF1}" srcOrd="3" destOrd="0" presId="urn:microsoft.com/office/officeart/2005/8/layout/hProcess4"/>
    <dgm:cxn modelId="{C4653F8B-E45E-4098-BB0C-E19596DC8788}" type="presParOf" srcId="{9AA33825-5764-435B-AC1E-EDDEEA3E3E14}" destId="{9B2C92B0-44C3-4A82-9A67-5C8483E9788E}" srcOrd="4" destOrd="0" presId="urn:microsoft.com/office/officeart/2005/8/layout/hProcess4"/>
    <dgm:cxn modelId="{D32AC378-8C4F-498A-91DE-2A174D7DFE8F}" type="presParOf" srcId="{4E03E0EA-E54B-4382-B2DD-3EF3BFE987BE}" destId="{5977332A-83EB-4FEB-BED9-DBBB5EEA8740}" srcOrd="3" destOrd="0" presId="urn:microsoft.com/office/officeart/2005/8/layout/hProcess4"/>
    <dgm:cxn modelId="{C28A65D2-4EE4-4B06-814C-F31A00D3B900}" type="presParOf" srcId="{4E03E0EA-E54B-4382-B2DD-3EF3BFE987BE}" destId="{5637E628-742F-43AB-A600-BD08A6F05C09}" srcOrd="4" destOrd="0" presId="urn:microsoft.com/office/officeart/2005/8/layout/hProcess4"/>
    <dgm:cxn modelId="{A023D616-15FC-45BE-BEF8-C75B28F5879C}" type="presParOf" srcId="{5637E628-742F-43AB-A600-BD08A6F05C09}" destId="{C1B0BF3D-E653-4CA6-A235-07B953A9BABD}" srcOrd="0" destOrd="0" presId="urn:microsoft.com/office/officeart/2005/8/layout/hProcess4"/>
    <dgm:cxn modelId="{D4367B03-79AE-4BC2-8A13-A2C78BE2AF99}" type="presParOf" srcId="{5637E628-742F-43AB-A600-BD08A6F05C09}" destId="{DBC6AF56-355F-41C4-952E-2286F5D15AAF}" srcOrd="1" destOrd="0" presId="urn:microsoft.com/office/officeart/2005/8/layout/hProcess4"/>
    <dgm:cxn modelId="{C99EC6C3-FBAD-4BE8-A107-FEE5B5D8658F}" type="presParOf" srcId="{5637E628-742F-43AB-A600-BD08A6F05C09}" destId="{998013ED-15F7-4212-9594-444774D5BCC9}" srcOrd="2" destOrd="0" presId="urn:microsoft.com/office/officeart/2005/8/layout/hProcess4"/>
    <dgm:cxn modelId="{F865AA3E-4B21-4C18-9BE2-D4B92295FD9E}" type="presParOf" srcId="{5637E628-742F-43AB-A600-BD08A6F05C09}" destId="{2AA86C81-0B73-4059-B838-45D0EAEBF05E}" srcOrd="3" destOrd="0" presId="urn:microsoft.com/office/officeart/2005/8/layout/hProcess4"/>
    <dgm:cxn modelId="{052BF3F0-7DE1-47A4-B2DE-C321C8435954}" type="presParOf" srcId="{5637E628-742F-43AB-A600-BD08A6F05C09}" destId="{8AF30618-6F84-404C-AF86-D6FF560BEA74}" srcOrd="4" destOrd="0" presId="urn:microsoft.com/office/officeart/2005/8/layout/h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1C5-AA92-47C9-AFF5-2F9081C5D233}">
      <dsp:nvSpPr>
        <dsp:cNvPr id="0" name=""/>
        <dsp:cNvSpPr/>
      </dsp:nvSpPr>
      <dsp:spPr>
        <a:xfrm>
          <a:off x="1957"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Conversation Dialogue text and labels</a:t>
          </a:r>
          <a:endParaRPr lang="en-CA" sz="1000" kern="1200" dirty="0"/>
        </a:p>
      </dsp:txBody>
      <dsp:txXfrm>
        <a:off x="20947" y="1045860"/>
        <a:ext cx="962504" cy="610383"/>
      </dsp:txXfrm>
    </dsp:sp>
    <dsp:sp modelId="{D7C4E502-1D6F-4847-8BAE-B0553012A106}">
      <dsp:nvSpPr>
        <dsp:cNvPr id="0" name=""/>
        <dsp:cNvSpPr/>
      </dsp:nvSpPr>
      <dsp:spPr>
        <a:xfrm>
          <a:off x="582961" y="1290774"/>
          <a:ext cx="1003824" cy="1003824"/>
        </a:xfrm>
        <a:prstGeom prst="leftCircularArrow">
          <a:avLst>
            <a:gd name="adj1" fmla="val 2170"/>
            <a:gd name="adj2" fmla="val 260979"/>
            <a:gd name="adj3" fmla="val 2036489"/>
            <a:gd name="adj4" fmla="val 9024489"/>
            <a:gd name="adj5" fmla="val 2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DD217-4506-4857-AF63-AB2DA0593DF9}">
      <dsp:nvSpPr>
        <dsp:cNvPr id="0" name=""/>
        <dsp:cNvSpPr/>
      </dsp:nvSpPr>
      <dsp:spPr>
        <a:xfrm>
          <a:off x="224287"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Input</a:t>
          </a:r>
          <a:endParaRPr lang="en-CA" sz="1000" kern="1200" dirty="0"/>
        </a:p>
      </dsp:txBody>
      <dsp:txXfrm>
        <a:off x="234645" y="1685592"/>
        <a:ext cx="868603" cy="332937"/>
      </dsp:txXfrm>
    </dsp:sp>
    <dsp:sp modelId="{6D271614-299F-4ECF-95E5-7A895DD122F9}">
      <dsp:nvSpPr>
        <dsp:cNvPr id="0" name=""/>
        <dsp:cNvSpPr/>
      </dsp:nvSpPr>
      <dsp:spPr>
        <a:xfrm>
          <a:off x="1217329"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Machine Learning Steps</a:t>
          </a:r>
          <a:endParaRPr lang="en-CA" sz="1000" kern="1200" dirty="0"/>
        </a:p>
      </dsp:txBody>
      <dsp:txXfrm>
        <a:off x="1236319" y="1222686"/>
        <a:ext cx="962504" cy="610383"/>
      </dsp:txXfrm>
    </dsp:sp>
    <dsp:sp modelId="{5977332A-83EB-4FEB-BED9-DBBB5EEA8740}">
      <dsp:nvSpPr>
        <dsp:cNvPr id="0" name=""/>
        <dsp:cNvSpPr/>
      </dsp:nvSpPr>
      <dsp:spPr>
        <a:xfrm>
          <a:off x="1789995" y="551977"/>
          <a:ext cx="1131664" cy="1131664"/>
        </a:xfrm>
        <a:prstGeom prst="circularArrow">
          <a:avLst>
            <a:gd name="adj1" fmla="val 1925"/>
            <a:gd name="adj2" fmla="val 230202"/>
            <a:gd name="adj3" fmla="val 19594288"/>
            <a:gd name="adj4" fmla="val 12575511"/>
            <a:gd name="adj5" fmla="val 22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BDA7A-8885-4572-AC3E-A158F9BB4FF1}">
      <dsp:nvSpPr>
        <dsp:cNvPr id="0" name=""/>
        <dsp:cNvSpPr/>
      </dsp:nvSpPr>
      <dsp:spPr>
        <a:xfrm>
          <a:off x="1439659" y="850043"/>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Machine Learning </a:t>
          </a:r>
          <a:endParaRPr lang="en-CA" sz="1000" kern="1200" dirty="0"/>
        </a:p>
      </dsp:txBody>
      <dsp:txXfrm>
        <a:off x="1450017" y="860401"/>
        <a:ext cx="868603" cy="332937"/>
      </dsp:txXfrm>
    </dsp:sp>
    <dsp:sp modelId="{DBC6AF56-355F-41C4-952E-2286F5D15AAF}">
      <dsp:nvSpPr>
        <dsp:cNvPr id="0" name=""/>
        <dsp:cNvSpPr/>
      </dsp:nvSpPr>
      <dsp:spPr>
        <a:xfrm>
          <a:off x="2432701"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Model that predicts the “</a:t>
          </a:r>
          <a:r>
            <a:rPr lang="en-US" sz="1000" kern="1200" dirty="0" err="1"/>
            <a:t>instruction_id</a:t>
          </a:r>
          <a:r>
            <a:rPr lang="en-US" sz="1000" kern="1200" dirty="0"/>
            <a:t>” category</a:t>
          </a:r>
          <a:endParaRPr lang="en-CA" sz="1000" kern="1200" dirty="0"/>
        </a:p>
      </dsp:txBody>
      <dsp:txXfrm>
        <a:off x="2451691" y="1045860"/>
        <a:ext cx="962504" cy="610383"/>
      </dsp:txXfrm>
    </dsp:sp>
    <dsp:sp modelId="{2AA86C81-0B73-4059-B838-45D0EAEBF05E}">
      <dsp:nvSpPr>
        <dsp:cNvPr id="0" name=""/>
        <dsp:cNvSpPr/>
      </dsp:nvSpPr>
      <dsp:spPr>
        <a:xfrm>
          <a:off x="2655031"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Output</a:t>
          </a:r>
          <a:endParaRPr lang="en-CA" sz="1000" kern="1200" dirty="0"/>
        </a:p>
      </dsp:txBody>
      <dsp:txXfrm>
        <a:off x="2665389" y="1685592"/>
        <a:ext cx="868603" cy="332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51C5-AA92-47C9-AFF5-2F9081C5D233}">
      <dsp:nvSpPr>
        <dsp:cNvPr id="0" name=""/>
        <dsp:cNvSpPr/>
      </dsp:nvSpPr>
      <dsp:spPr>
        <a:xfrm>
          <a:off x="1957"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Conversation Dialogue text and labels</a:t>
          </a:r>
          <a:endParaRPr lang="en-CA" sz="1000" kern="1200" dirty="0"/>
        </a:p>
      </dsp:txBody>
      <dsp:txXfrm>
        <a:off x="20947" y="1045860"/>
        <a:ext cx="962504" cy="610383"/>
      </dsp:txXfrm>
    </dsp:sp>
    <dsp:sp modelId="{D7C4E502-1D6F-4847-8BAE-B0553012A106}">
      <dsp:nvSpPr>
        <dsp:cNvPr id="0" name=""/>
        <dsp:cNvSpPr/>
      </dsp:nvSpPr>
      <dsp:spPr>
        <a:xfrm>
          <a:off x="582961" y="1290774"/>
          <a:ext cx="1003824" cy="1003824"/>
        </a:xfrm>
        <a:prstGeom prst="leftCircularArrow">
          <a:avLst>
            <a:gd name="adj1" fmla="val 2170"/>
            <a:gd name="adj2" fmla="val 260979"/>
            <a:gd name="adj3" fmla="val 2036489"/>
            <a:gd name="adj4" fmla="val 9024489"/>
            <a:gd name="adj5" fmla="val 2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DD217-4506-4857-AF63-AB2DA0593DF9}">
      <dsp:nvSpPr>
        <dsp:cNvPr id="0" name=""/>
        <dsp:cNvSpPr/>
      </dsp:nvSpPr>
      <dsp:spPr>
        <a:xfrm>
          <a:off x="224287"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Input</a:t>
          </a:r>
          <a:endParaRPr lang="en-CA" sz="1000" kern="1200" dirty="0"/>
        </a:p>
      </dsp:txBody>
      <dsp:txXfrm>
        <a:off x="234645" y="1685592"/>
        <a:ext cx="868603" cy="332937"/>
      </dsp:txXfrm>
    </dsp:sp>
    <dsp:sp modelId="{6D271614-299F-4ECF-95E5-7A895DD122F9}">
      <dsp:nvSpPr>
        <dsp:cNvPr id="0" name=""/>
        <dsp:cNvSpPr/>
      </dsp:nvSpPr>
      <dsp:spPr>
        <a:xfrm>
          <a:off x="1217329"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Machine Learning Steps</a:t>
          </a:r>
          <a:endParaRPr lang="en-CA" sz="1000" kern="1200" dirty="0"/>
        </a:p>
      </dsp:txBody>
      <dsp:txXfrm>
        <a:off x="1236319" y="1222686"/>
        <a:ext cx="962504" cy="610383"/>
      </dsp:txXfrm>
    </dsp:sp>
    <dsp:sp modelId="{5977332A-83EB-4FEB-BED9-DBBB5EEA8740}">
      <dsp:nvSpPr>
        <dsp:cNvPr id="0" name=""/>
        <dsp:cNvSpPr/>
      </dsp:nvSpPr>
      <dsp:spPr>
        <a:xfrm>
          <a:off x="1789995" y="551977"/>
          <a:ext cx="1131664" cy="1131664"/>
        </a:xfrm>
        <a:prstGeom prst="circularArrow">
          <a:avLst>
            <a:gd name="adj1" fmla="val 1925"/>
            <a:gd name="adj2" fmla="val 230202"/>
            <a:gd name="adj3" fmla="val 19594288"/>
            <a:gd name="adj4" fmla="val 12575511"/>
            <a:gd name="adj5" fmla="val 22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BDA7A-8885-4572-AC3E-A158F9BB4FF1}">
      <dsp:nvSpPr>
        <dsp:cNvPr id="0" name=""/>
        <dsp:cNvSpPr/>
      </dsp:nvSpPr>
      <dsp:spPr>
        <a:xfrm>
          <a:off x="1439659" y="850043"/>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Machine Learning </a:t>
          </a:r>
          <a:endParaRPr lang="en-CA" sz="1000" kern="1200" dirty="0"/>
        </a:p>
      </dsp:txBody>
      <dsp:txXfrm>
        <a:off x="1450017" y="860401"/>
        <a:ext cx="868603" cy="332937"/>
      </dsp:txXfrm>
    </dsp:sp>
    <dsp:sp modelId="{DBC6AF56-355F-41C4-952E-2286F5D15AAF}">
      <dsp:nvSpPr>
        <dsp:cNvPr id="0" name=""/>
        <dsp:cNvSpPr/>
      </dsp:nvSpPr>
      <dsp:spPr>
        <a:xfrm>
          <a:off x="2432701" y="1026870"/>
          <a:ext cx="1000484" cy="8251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Model that predicts the “</a:t>
          </a:r>
          <a:r>
            <a:rPr lang="en-US" sz="1000" kern="1200" dirty="0" err="1"/>
            <a:t>instruction_id</a:t>
          </a:r>
          <a:r>
            <a:rPr lang="en-US" sz="1000" kern="1200" dirty="0"/>
            <a:t>” category</a:t>
          </a:r>
          <a:endParaRPr lang="en-CA" sz="1000" kern="1200" dirty="0"/>
        </a:p>
      </dsp:txBody>
      <dsp:txXfrm>
        <a:off x="2451691" y="1045860"/>
        <a:ext cx="962504" cy="610383"/>
      </dsp:txXfrm>
    </dsp:sp>
    <dsp:sp modelId="{2AA86C81-0B73-4059-B838-45D0EAEBF05E}">
      <dsp:nvSpPr>
        <dsp:cNvPr id="0" name=""/>
        <dsp:cNvSpPr/>
      </dsp:nvSpPr>
      <dsp:spPr>
        <a:xfrm>
          <a:off x="2655031" y="1675234"/>
          <a:ext cx="889319" cy="35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Output</a:t>
          </a:r>
          <a:endParaRPr lang="en-CA" sz="1000" kern="1200" dirty="0"/>
        </a:p>
      </dsp:txBody>
      <dsp:txXfrm>
        <a:off x="2665389" y="1685592"/>
        <a:ext cx="868603" cy="3329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17E0B-A3D3-495C-A4A5-504BD0130225}" type="datetimeFigureOut">
              <a:rPr lang="en-CA" smtClean="0"/>
              <a:t>2020-05-21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1B6-4A00-4DBB-8E9B-BCC4333A0018}" type="slidenum">
              <a:rPr lang="en-CA" smtClean="0"/>
              <a:t>‹#›</a:t>
            </a:fld>
            <a:endParaRPr lang="en-CA"/>
          </a:p>
        </p:txBody>
      </p:sp>
    </p:spTree>
    <p:extLst>
      <p:ext uri="{BB962C8B-B14F-4D97-AF65-F5344CB8AC3E}">
        <p14:creationId xmlns:p14="http://schemas.microsoft.com/office/powerpoint/2010/main" val="306705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a:t>
            </a:fld>
            <a:endParaRPr lang="en-CA"/>
          </a:p>
        </p:txBody>
      </p:sp>
    </p:spTree>
    <p:extLst>
      <p:ext uri="{BB962C8B-B14F-4D97-AF65-F5344CB8AC3E}">
        <p14:creationId xmlns:p14="http://schemas.microsoft.com/office/powerpoint/2010/main" val="52052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29</a:t>
            </a:fld>
            <a:endParaRPr lang="en-CA"/>
          </a:p>
        </p:txBody>
      </p:sp>
    </p:spTree>
    <p:extLst>
      <p:ext uri="{BB962C8B-B14F-4D97-AF65-F5344CB8AC3E}">
        <p14:creationId xmlns:p14="http://schemas.microsoft.com/office/powerpoint/2010/main" val="158275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30</a:t>
            </a:fld>
            <a:endParaRPr lang="en-CA"/>
          </a:p>
        </p:txBody>
      </p:sp>
    </p:spTree>
    <p:extLst>
      <p:ext uri="{BB962C8B-B14F-4D97-AF65-F5344CB8AC3E}">
        <p14:creationId xmlns:p14="http://schemas.microsoft.com/office/powerpoint/2010/main" val="303719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31</a:t>
            </a:fld>
            <a:endParaRPr lang="en-CA"/>
          </a:p>
        </p:txBody>
      </p:sp>
    </p:spTree>
    <p:extLst>
      <p:ext uri="{BB962C8B-B14F-4D97-AF65-F5344CB8AC3E}">
        <p14:creationId xmlns:p14="http://schemas.microsoft.com/office/powerpoint/2010/main" val="112675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35</a:t>
            </a:fld>
            <a:endParaRPr lang="en-CA"/>
          </a:p>
        </p:txBody>
      </p:sp>
    </p:spTree>
    <p:extLst>
      <p:ext uri="{BB962C8B-B14F-4D97-AF65-F5344CB8AC3E}">
        <p14:creationId xmlns:p14="http://schemas.microsoft.com/office/powerpoint/2010/main" val="336590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36</a:t>
            </a:fld>
            <a:endParaRPr lang="en-CA"/>
          </a:p>
        </p:txBody>
      </p:sp>
    </p:spTree>
    <p:extLst>
      <p:ext uri="{BB962C8B-B14F-4D97-AF65-F5344CB8AC3E}">
        <p14:creationId xmlns:p14="http://schemas.microsoft.com/office/powerpoint/2010/main" val="1424475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37</a:t>
            </a:fld>
            <a:endParaRPr lang="en-CA"/>
          </a:p>
        </p:txBody>
      </p:sp>
    </p:spTree>
    <p:extLst>
      <p:ext uri="{BB962C8B-B14F-4D97-AF65-F5344CB8AC3E}">
        <p14:creationId xmlns:p14="http://schemas.microsoft.com/office/powerpoint/2010/main" val="4094006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38</a:t>
            </a:fld>
            <a:endParaRPr lang="en-CA"/>
          </a:p>
        </p:txBody>
      </p:sp>
    </p:spTree>
    <p:extLst>
      <p:ext uri="{BB962C8B-B14F-4D97-AF65-F5344CB8AC3E}">
        <p14:creationId xmlns:p14="http://schemas.microsoft.com/office/powerpoint/2010/main" val="15550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46</a:t>
            </a:fld>
            <a:endParaRPr lang="en-CA"/>
          </a:p>
        </p:txBody>
      </p:sp>
    </p:spTree>
    <p:extLst>
      <p:ext uri="{BB962C8B-B14F-4D97-AF65-F5344CB8AC3E}">
        <p14:creationId xmlns:p14="http://schemas.microsoft.com/office/powerpoint/2010/main" val="3738951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55</a:t>
            </a:fld>
            <a:endParaRPr lang="en-CA"/>
          </a:p>
        </p:txBody>
      </p:sp>
    </p:spTree>
    <p:extLst>
      <p:ext uri="{BB962C8B-B14F-4D97-AF65-F5344CB8AC3E}">
        <p14:creationId xmlns:p14="http://schemas.microsoft.com/office/powerpoint/2010/main" val="91197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56</a:t>
            </a:fld>
            <a:endParaRPr lang="en-CA"/>
          </a:p>
        </p:txBody>
      </p:sp>
    </p:spTree>
    <p:extLst>
      <p:ext uri="{BB962C8B-B14F-4D97-AF65-F5344CB8AC3E}">
        <p14:creationId xmlns:p14="http://schemas.microsoft.com/office/powerpoint/2010/main" val="21830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a:t>
            </a:fld>
            <a:endParaRPr lang="en-CA"/>
          </a:p>
        </p:txBody>
      </p:sp>
    </p:spTree>
    <p:extLst>
      <p:ext uri="{BB962C8B-B14F-4D97-AF65-F5344CB8AC3E}">
        <p14:creationId xmlns:p14="http://schemas.microsoft.com/office/powerpoint/2010/main" val="388820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Get a graph for the second word cloud</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9</a:t>
            </a:fld>
            <a:endParaRPr lang="en-CA"/>
          </a:p>
        </p:txBody>
      </p:sp>
    </p:spTree>
    <p:extLst>
      <p:ext uri="{BB962C8B-B14F-4D97-AF65-F5344CB8AC3E}">
        <p14:creationId xmlns:p14="http://schemas.microsoft.com/office/powerpoint/2010/main" val="302530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15</a:t>
            </a:fld>
            <a:endParaRPr lang="en-CA"/>
          </a:p>
        </p:txBody>
      </p:sp>
    </p:spTree>
    <p:extLst>
      <p:ext uri="{BB962C8B-B14F-4D97-AF65-F5344CB8AC3E}">
        <p14:creationId xmlns:p14="http://schemas.microsoft.com/office/powerpoint/2010/main" val="18587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16</a:t>
            </a:fld>
            <a:endParaRPr lang="en-CA"/>
          </a:p>
        </p:txBody>
      </p:sp>
    </p:spTree>
    <p:extLst>
      <p:ext uri="{BB962C8B-B14F-4D97-AF65-F5344CB8AC3E}">
        <p14:creationId xmlns:p14="http://schemas.microsoft.com/office/powerpoint/2010/main" val="361442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17</a:t>
            </a:fld>
            <a:endParaRPr lang="en-CA"/>
          </a:p>
        </p:txBody>
      </p:sp>
    </p:spTree>
    <p:extLst>
      <p:ext uri="{BB962C8B-B14F-4D97-AF65-F5344CB8AC3E}">
        <p14:creationId xmlns:p14="http://schemas.microsoft.com/office/powerpoint/2010/main" val="348097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18</a:t>
            </a:fld>
            <a:endParaRPr lang="en-CA"/>
          </a:p>
        </p:txBody>
      </p:sp>
    </p:spTree>
    <p:extLst>
      <p:ext uri="{BB962C8B-B14F-4D97-AF65-F5344CB8AC3E}">
        <p14:creationId xmlns:p14="http://schemas.microsoft.com/office/powerpoint/2010/main" val="207487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TODO:</a:t>
            </a:r>
            <a:br>
              <a:rPr lang="en-CA" dirty="0"/>
            </a:br>
            <a:r>
              <a:rPr lang="en-CA" dirty="0"/>
              <a:t>Add</a:t>
            </a:r>
            <a:r>
              <a:rPr lang="en-CA" baseline="0" dirty="0"/>
              <a:t> some screen shots or diagrams of the different feature extractions</a:t>
            </a:r>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19</a:t>
            </a:fld>
            <a:endParaRPr lang="en-CA"/>
          </a:p>
        </p:txBody>
      </p:sp>
    </p:spTree>
    <p:extLst>
      <p:ext uri="{BB962C8B-B14F-4D97-AF65-F5344CB8AC3E}">
        <p14:creationId xmlns:p14="http://schemas.microsoft.com/office/powerpoint/2010/main" val="20190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ED61B6-4A00-4DBB-8E9B-BCC4333A0018}" type="slidenum">
              <a:rPr lang="en-CA" smtClean="0"/>
              <a:t>28</a:t>
            </a:fld>
            <a:endParaRPr lang="en-CA"/>
          </a:p>
        </p:txBody>
      </p:sp>
    </p:spTree>
    <p:extLst>
      <p:ext uri="{BB962C8B-B14F-4D97-AF65-F5344CB8AC3E}">
        <p14:creationId xmlns:p14="http://schemas.microsoft.com/office/powerpoint/2010/main" val="28088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5F9E-1AA1-4943-967E-82EB57E065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DA811C-4192-400E-A12C-793BE13D7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6D610B1-DDCC-4F91-ADEE-9DAFCB0CC2B3}"/>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DC740EDE-9E7F-4D41-A169-ADE6053EBA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072B97-C152-44A6-BE25-65C3CDE17592}"/>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2527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ABD7-5B46-41E5-B2B9-70970E4F703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E57245-CDF7-4BEC-A5D4-2BC7FDED30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F04E747-2423-43F3-8380-20AA487AC6AD}"/>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58F8C83C-B07B-4D19-B0A2-E92D6A0591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AA9A079-9BE3-4233-9303-28A40E864B5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44957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5A348-1E84-442C-AEF9-1AB03BD25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E6CBE5B-69FA-4B02-B6B8-02C4D83F2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8461BC-6D3A-4FCA-9E51-CE8BF734D3B7}"/>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768E5DE7-0A44-436D-997E-752E46BE41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6FD26C-3B0E-4916-8E0B-2097908227A8}"/>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09810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A9FD-DCCC-4E65-9DFA-6B688FC5D6A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57C15C7-C8B1-4BF7-BC92-04334BDDE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CA2E95-D515-498C-9C7B-DA84706DB779}"/>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82263988-A358-4FBC-9242-532A28B6B7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CE19BE-D823-428C-B3F2-9AAE33786AC0}"/>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86499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BB6C-CE1E-4642-ACC7-F752B3085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10E0CE-5A28-4170-B2A6-2EF04FBBA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7F3A3-F8EC-4D1A-A860-80CB9674989F}"/>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5D2404A2-3CED-40FE-829C-BBC3D49E25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C91512-D104-4F86-A134-6BE0B2FC5E7D}"/>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15712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1782-4DEF-44D2-ABE7-1F81322B9A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2B9DD9E-CED4-4BF0-A666-8EB6C8A67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64C8D1-ABCC-434D-A055-87D80B247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1E3D3CC-CF94-454E-9B98-D306F0B62A25}"/>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6" name="Footer Placeholder 5">
            <a:extLst>
              <a:ext uri="{FF2B5EF4-FFF2-40B4-BE49-F238E27FC236}">
                <a16:creationId xmlns:a16="http://schemas.microsoft.com/office/drawing/2014/main" id="{986B143E-09C2-421C-81E2-78A79D5FC2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DEF2A6-37B9-416C-86B5-1EFAAF75F3C4}"/>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6874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4A10-5D24-4069-AEBD-7B00DF61001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26BC10-FC8D-4461-B9AB-8FC6AB5BD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C0862-29D6-43DE-9143-A5A31C972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E0D7FD8-396C-40B2-8BEF-A6EC46B23D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B8653-D683-48DF-8C14-EAC9E3EEB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F2365B-2157-4702-A433-5F6DF9FE642A}"/>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8" name="Footer Placeholder 7">
            <a:extLst>
              <a:ext uri="{FF2B5EF4-FFF2-40B4-BE49-F238E27FC236}">
                <a16:creationId xmlns:a16="http://schemas.microsoft.com/office/drawing/2014/main" id="{2AE669EB-3F12-44B9-9426-09C0A792D3B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88B2EE7-0BBD-41AD-B9DB-2FE91A6DEE7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52393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B7BD-0C37-48AE-B881-00EA187C9FC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3BECB77-10C5-4118-B40B-98A4E3A9FE71}"/>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4" name="Footer Placeholder 3">
            <a:extLst>
              <a:ext uri="{FF2B5EF4-FFF2-40B4-BE49-F238E27FC236}">
                <a16:creationId xmlns:a16="http://schemas.microsoft.com/office/drawing/2014/main" id="{2D6DFFAB-0736-4A61-9655-BFAFFB971A1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2816081-9DDA-428D-A002-2A312AE2FD0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19072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8ED06-3DB4-4D16-AB8B-B7F123EFA34A}"/>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3" name="Footer Placeholder 2">
            <a:extLst>
              <a:ext uri="{FF2B5EF4-FFF2-40B4-BE49-F238E27FC236}">
                <a16:creationId xmlns:a16="http://schemas.microsoft.com/office/drawing/2014/main" id="{6E59FD9A-49C8-4E7A-A02B-F3428542E07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0668DBC-7FC7-444F-BFEC-690208CF0359}"/>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395136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14D7-7D6D-48DB-8B60-88758B5F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FC68FC0-DA02-4DF5-AD07-97F77FA0B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718D2FC-E926-4E76-B63F-17005970C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03842-6F54-4DBA-80FC-2EA78BB9584A}"/>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6" name="Footer Placeholder 5">
            <a:extLst>
              <a:ext uri="{FF2B5EF4-FFF2-40B4-BE49-F238E27FC236}">
                <a16:creationId xmlns:a16="http://schemas.microsoft.com/office/drawing/2014/main" id="{57F74DF0-D2A7-4A73-A50C-1262279889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BD87F-0655-4DEE-B665-991656AAD8D7}"/>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287472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E812-7901-4113-91D8-4944CAE53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47831C5-1687-4D0C-8261-F603136441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FF53598-7B8F-456E-96B0-1107BB565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DEC75F-0C57-4122-82ED-04C6A44D9D7E}"/>
              </a:ext>
            </a:extLst>
          </p:cNvPr>
          <p:cNvSpPr>
            <a:spLocks noGrp="1"/>
          </p:cNvSpPr>
          <p:nvPr>
            <p:ph type="dt" sz="half" idx="10"/>
          </p:nvPr>
        </p:nvSpPr>
        <p:spPr/>
        <p:txBody>
          <a:bodyPr/>
          <a:lstStyle/>
          <a:p>
            <a:fld id="{41214EFD-F6C2-4FF2-A372-B412D13DB261}" type="datetimeFigureOut">
              <a:rPr lang="en-CA" smtClean="0"/>
              <a:t>2020-05-21</a:t>
            </a:fld>
            <a:endParaRPr lang="en-CA"/>
          </a:p>
        </p:txBody>
      </p:sp>
      <p:sp>
        <p:nvSpPr>
          <p:cNvPr id="6" name="Footer Placeholder 5">
            <a:extLst>
              <a:ext uri="{FF2B5EF4-FFF2-40B4-BE49-F238E27FC236}">
                <a16:creationId xmlns:a16="http://schemas.microsoft.com/office/drawing/2014/main" id="{4CCFAE5A-43A1-4128-BBE8-591EB677BE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5C3AAD-3535-441A-BC70-A039DDEFF186}"/>
              </a:ext>
            </a:extLst>
          </p:cNvPr>
          <p:cNvSpPr>
            <a:spLocks noGrp="1"/>
          </p:cNvSpPr>
          <p:nvPr>
            <p:ph type="sldNum" sz="quarter" idx="12"/>
          </p:nvPr>
        </p:nvSpPr>
        <p:spPr/>
        <p:txBody>
          <a:bodyPr/>
          <a:lstStyle/>
          <a:p>
            <a:fld id="{DC5255E4-8D8D-4D0C-85CA-09D4960285EC}" type="slidenum">
              <a:rPr lang="en-CA" smtClean="0"/>
              <a:t>‹#›</a:t>
            </a:fld>
            <a:endParaRPr lang="en-CA"/>
          </a:p>
        </p:txBody>
      </p:sp>
    </p:spTree>
    <p:extLst>
      <p:ext uri="{BB962C8B-B14F-4D97-AF65-F5344CB8AC3E}">
        <p14:creationId xmlns:p14="http://schemas.microsoft.com/office/powerpoint/2010/main" val="406579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57887-3AF6-4952-A64D-1D6B69BF3C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8E9DBD-102B-44A1-B4AB-9A58D502E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0D4B97-2060-4CA6-9753-5AF8AD1312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14EFD-F6C2-4FF2-A372-B412D13DB261}" type="datetimeFigureOut">
              <a:rPr lang="en-CA" smtClean="0"/>
              <a:t>2020-05-21</a:t>
            </a:fld>
            <a:endParaRPr lang="en-CA"/>
          </a:p>
        </p:txBody>
      </p:sp>
      <p:sp>
        <p:nvSpPr>
          <p:cNvPr id="5" name="Footer Placeholder 4">
            <a:extLst>
              <a:ext uri="{FF2B5EF4-FFF2-40B4-BE49-F238E27FC236}">
                <a16:creationId xmlns:a16="http://schemas.microsoft.com/office/drawing/2014/main" id="{B78CD573-1C81-4342-AA43-61A0190D7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C96AAA8-D731-470D-B5C7-B25A067AC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255E4-8D8D-4D0C-85CA-09D4960285EC}" type="slidenum">
              <a:rPr lang="en-CA" smtClean="0"/>
              <a:t>‹#›</a:t>
            </a:fld>
            <a:endParaRPr lang="en-CA"/>
          </a:p>
        </p:txBody>
      </p:sp>
    </p:spTree>
    <p:extLst>
      <p:ext uri="{BB962C8B-B14F-4D97-AF65-F5344CB8AC3E}">
        <p14:creationId xmlns:p14="http://schemas.microsoft.com/office/powerpoint/2010/main" val="402124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hyperlink" Target="https://slack-redir.net/link?url=https%3A%2F%2Fscikit-learn.org%2Fstable%2Fauto_examples%2Fmodel_selection%2Fplot_roc.html" TargetMode="External"/><Relationship Id="rId13" Type="http://schemas.openxmlformats.org/officeDocument/2006/relationships/hyperlink" Target="https://slack-redir.net/link?url=https%3A%2F%2Ftowardsdatascience.com%2Finterpretability-in-machine-learning-70c30694a05f" TargetMode="External"/><Relationship Id="rId3" Type="http://schemas.openxmlformats.org/officeDocument/2006/relationships/hyperlink" Target="https://slack-redir.net/link?url=https%3A%2F%2Fwww.analyticsvidhya.com%2Fblog%2F2017%2F03%2Fimbalanced-data-classification%2F" TargetMode="External"/><Relationship Id="rId7" Type="http://schemas.openxmlformats.org/officeDocument/2006/relationships/hyperlink" Target="https://slack-redir.net/link?url=https%3A%2F%2Fsetosa.io%2Fev%2Fprincipal-component-analysis%2F" TargetMode="External"/><Relationship Id="rId12" Type="http://schemas.openxmlformats.org/officeDocument/2006/relationships/hyperlink" Target="https://slack-redir.net/link?url=https%3A%2F%2Ftowardsdatascience.com%2Fa-complete-machine-learning-walk-through-in-python-part-three-388834e8804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builtin.com/data-science/step-step-explanation-principal-component-analysis" TargetMode="External"/><Relationship Id="rId11" Type="http://schemas.openxmlformats.org/officeDocument/2006/relationships/hyperlink" Target="https://slack-redir.net/link?url=https%3A%2F%2Fblog.statsbot.co%2Fensemble-learning-d1dcd548e936" TargetMode="External"/><Relationship Id="rId5" Type="http://schemas.openxmlformats.org/officeDocument/2006/relationships/hyperlink" Target="https://slack-redir.net/link?url=https%3A%2F%2Ftowardsdatascience.com%2Funderstanding-feature-engineering-part-2-categorical-data-f54324193e63" TargetMode="External"/><Relationship Id="rId10" Type="http://schemas.openxmlformats.org/officeDocument/2006/relationships/hyperlink" Target="https://slack-redir.net/link?url=https%3A%2F%2Fwww.kdnuggets.com%2F2019%2F01%2Fensemble-learning-5-main-approaches.html" TargetMode="External"/><Relationship Id="rId4" Type="http://schemas.openxmlformats.org/officeDocument/2006/relationships/hyperlink" Target="https://slack-redir.net/link?url=https%3A%2F%2Ftowardsdatascience.com%2Fmulti-class-text-classification-with-scikit-learn-12f1e60e0a9f" TargetMode="External"/><Relationship Id="rId9" Type="http://schemas.openxmlformats.org/officeDocument/2006/relationships/hyperlink" Target="https://slack-redir.net/link?url=https%3A%2F%2Fmedium.com%2F%40limavallantin%2Fmetrics-to-measure-machine-learning-model-performance-e8c963665476"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lack-redir.net/link?url=https%3A%2F%2Fseaborn.pydata.org%2Ftutorial%2Faxis_grids.html" TargetMode="External"/><Relationship Id="rId13" Type="http://schemas.openxmlformats.org/officeDocument/2006/relationships/hyperlink" Target="https://machinelearningmastery.com/how-to-reduce-model-variance/" TargetMode="External"/><Relationship Id="rId3" Type="http://schemas.openxmlformats.org/officeDocument/2006/relationships/hyperlink" Target="https://slack-redir.net/link?url=https%3A%2F%2Ftowardsdatascience.com%2F3-ways-to-interpretate-your-nlp-model-to-management-and-customer-5428bc07ce15" TargetMode="External"/><Relationship Id="rId7" Type="http://schemas.openxmlformats.org/officeDocument/2006/relationships/hyperlink" Target="https://slack-redir.net/link?url=https%3A%2F%2Fgithub.com%2FJasonKessler%2Fscattertext" TargetMode="External"/><Relationship Id="rId12" Type="http://schemas.openxmlformats.org/officeDocument/2006/relationships/hyperlink" Target="https://data-flair.training/blogs/machine-learning-classification-algorithm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lack-redir.net/link?url=https%3A%2F%2Fgithub.com%2FNirantK%2Fnlp-python-deep-learning" TargetMode="External"/><Relationship Id="rId11" Type="http://schemas.openxmlformats.org/officeDocument/2006/relationships/hyperlink" Target="https://machinelearningmastery.com/feature-selection-in-python-with-scikit-learn/" TargetMode="External"/><Relationship Id="rId5" Type="http://schemas.openxmlformats.org/officeDocument/2006/relationships/hyperlink" Target="https://slack-redir.net/link?url=https%3A%2F%2Fscikit-learn.org%2Fstable%2Fmodules%2Fgrid_search.html%23grid-search" TargetMode="External"/><Relationship Id="rId10" Type="http://schemas.openxmlformats.org/officeDocument/2006/relationships/hyperlink" Target="https://machinelearningmastery.com/feature-selection-machine-learning-python/" TargetMode="External"/><Relationship Id="rId4" Type="http://schemas.openxmlformats.org/officeDocument/2006/relationships/hyperlink" Target="https://slack-redir.net/link?url=https%3A%2F%2Ftowardsdatascience.com%2Fexplain-nlp-models-with-lime-shap-5c5a9f84d59b" TargetMode="External"/><Relationship Id="rId9" Type="http://schemas.openxmlformats.org/officeDocument/2006/relationships/hyperlink" Target="https://slack-redir.net/link?url=https%3A%2F%2Fjalammar.github.io%2Fillustrated-bert%2F" TargetMode="External"/><Relationship Id="rId14" Type="http://schemas.openxmlformats.org/officeDocument/2006/relationships/hyperlink" Target="https://levelup.gitconnected.com/ensemble-learning-using-the-voting-classifier-a28d450be64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4">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6">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8">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F03EE929-C95C-4D50-85B6-AA92D1B620E5}"/>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sz="4300" kern="1200" dirty="0">
                <a:solidFill>
                  <a:srgbClr val="FFFFFF"/>
                </a:solidFill>
                <a:latin typeface="+mj-lt"/>
                <a:ea typeface="+mj-ea"/>
                <a:cs typeface="+mj-cs"/>
              </a:rPr>
              <a:t>Project: Conversation Dialogue Identification</a:t>
            </a:r>
            <a:br>
              <a:rPr lang="en-US" sz="4300" kern="1200" dirty="0">
                <a:solidFill>
                  <a:srgbClr val="FFFFFF"/>
                </a:solidFill>
                <a:latin typeface="+mj-lt"/>
                <a:ea typeface="+mj-ea"/>
                <a:cs typeface="+mj-cs"/>
              </a:rPr>
            </a:br>
            <a:endParaRPr lang="en-US" sz="43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6D45AC3F-BF26-4298-9FCD-F18E64F40BFC}"/>
              </a:ext>
            </a:extLst>
          </p:cNvPr>
          <p:cNvSpPr>
            <a:spLocks noGrp="1"/>
          </p:cNvSpPr>
          <p:nvPr>
            <p:ph type="body" idx="1"/>
          </p:nvPr>
        </p:nvSpPr>
        <p:spPr>
          <a:xfrm>
            <a:off x="1171575" y="4473360"/>
            <a:ext cx="9469211" cy="865639"/>
          </a:xfrm>
        </p:spPr>
        <p:txBody>
          <a:bodyPr vert="horz" lIns="91440" tIns="45720" rIns="91440" bIns="45720" rtlCol="0" anchor="ctr">
            <a:normAutofit/>
          </a:bodyPr>
          <a:lstStyle/>
          <a:p>
            <a:pPr algn="ctr"/>
            <a:r>
              <a:rPr lang="en-US" sz="2200" kern="1200" dirty="0">
                <a:solidFill>
                  <a:srgbClr val="000000"/>
                </a:solidFill>
                <a:latin typeface="+mn-lt"/>
                <a:ea typeface="+mn-ea"/>
                <a:cs typeface="+mn-cs"/>
              </a:rPr>
              <a:t>York University – CSML1010 – Final Project – Group 3: Jerry </a:t>
            </a:r>
            <a:r>
              <a:rPr lang="en-US" sz="2200" kern="1200" dirty="0" err="1">
                <a:solidFill>
                  <a:srgbClr val="000000"/>
                </a:solidFill>
                <a:latin typeface="+mn-lt"/>
                <a:ea typeface="+mn-ea"/>
                <a:cs typeface="+mn-cs"/>
              </a:rPr>
              <a:t>Khidaroo</a:t>
            </a:r>
            <a:r>
              <a:rPr lang="en-US" sz="2200" kern="1200" dirty="0">
                <a:solidFill>
                  <a:srgbClr val="000000"/>
                </a:solidFill>
                <a:latin typeface="+mn-lt"/>
                <a:ea typeface="+mn-ea"/>
                <a:cs typeface="+mn-cs"/>
              </a:rPr>
              <a:t>, Paul Doucet</a:t>
            </a:r>
          </a:p>
          <a:p>
            <a:pPr algn="ctr"/>
            <a:r>
              <a:rPr lang="en-US" sz="2200" kern="1200" dirty="0">
                <a:solidFill>
                  <a:srgbClr val="000000"/>
                </a:solidFill>
                <a:latin typeface="+mn-lt"/>
                <a:ea typeface="+mn-ea"/>
                <a:cs typeface="+mn-cs"/>
              </a:rPr>
              <a:t>Instructor: Dr. Annie </a:t>
            </a:r>
            <a:r>
              <a:rPr lang="en-US" sz="2200" kern="1200" dirty="0" err="1">
                <a:solidFill>
                  <a:srgbClr val="000000"/>
                </a:solidFill>
                <a:latin typeface="+mn-lt"/>
                <a:ea typeface="+mn-ea"/>
                <a:cs typeface="+mn-cs"/>
              </a:rPr>
              <a:t>En-Shiun</a:t>
            </a:r>
            <a:r>
              <a:rPr lang="en-US" sz="2200" kern="1200" dirty="0">
                <a:solidFill>
                  <a:srgbClr val="000000"/>
                </a:solidFill>
                <a:latin typeface="+mn-lt"/>
                <a:ea typeface="+mn-ea"/>
                <a:cs typeface="+mn-cs"/>
              </a:rPr>
              <a:t> Lee</a:t>
            </a:r>
          </a:p>
        </p:txBody>
      </p:sp>
      <p:pic>
        <p:nvPicPr>
          <p:cNvPr id="7" name="Picture 6">
            <a:extLst>
              <a:ext uri="{FF2B5EF4-FFF2-40B4-BE49-F238E27FC236}">
                <a16:creationId xmlns:a16="http://schemas.microsoft.com/office/drawing/2014/main" id="{2D7CB1EA-72EC-473A-AF8F-86FDC14C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6558" y="6242923"/>
            <a:ext cx="1399713" cy="441520"/>
          </a:xfrm>
          <a:prstGeom prst="rect">
            <a:avLst/>
          </a:prstGeom>
        </p:spPr>
      </p:pic>
    </p:spTree>
    <p:extLst>
      <p:ext uri="{BB962C8B-B14F-4D97-AF65-F5344CB8AC3E}">
        <p14:creationId xmlns:p14="http://schemas.microsoft.com/office/powerpoint/2010/main" val="259497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FE9F624-111B-4E89-9E2C-BC4AAD330AF3}"/>
              </a:ext>
            </a:extLst>
          </p:cNvPr>
          <p:cNvPicPr>
            <a:picLocks noChangeAspect="1"/>
          </p:cNvPicPr>
          <p:nvPr/>
        </p:nvPicPr>
        <p:blipFill>
          <a:blip r:embed="rId2"/>
          <a:stretch>
            <a:fillRect/>
          </a:stretch>
        </p:blipFill>
        <p:spPr>
          <a:xfrm>
            <a:off x="4217280" y="1191140"/>
            <a:ext cx="6965070" cy="4210841"/>
          </a:xfrm>
          <a:prstGeom prst="rect">
            <a:avLst/>
          </a:prstGeom>
        </p:spPr>
      </p:pic>
      <p:sp>
        <p:nvSpPr>
          <p:cNvPr id="3" name="Rectangle 2">
            <a:extLst>
              <a:ext uri="{FF2B5EF4-FFF2-40B4-BE49-F238E27FC236}">
                <a16:creationId xmlns:a16="http://schemas.microsoft.com/office/drawing/2014/main" id="{A446B4C6-89F3-4EFA-B57C-4AF055B318F1}"/>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3901D314-32C6-4FB7-B13E-CA7B784A2F3D}"/>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59F6E340-5554-45B1-899A-C88967A2C3BD}"/>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C25D3568-DF08-407E-9E3B-E4FB9F71063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86CDFB6E-F1BC-4AFA-9B92-DDBBBFFA60B6}"/>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4CC7D798-24FE-462D-BF1F-03E46F57653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E3FF68C4-2FD7-4512-9EEE-3CFCB91486EF}"/>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B515A3F8-698E-4270-9021-D58BE2D4570F}"/>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CFEA8DF9-3956-494F-9200-A9B40AD6804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4BFA0ED7-B0B2-49C4-800A-17B01A803DC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38049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7083799-3179-4616-87F5-B51ED509D5F5}"/>
              </a:ext>
            </a:extLst>
          </p:cNvPr>
          <p:cNvPicPr>
            <a:picLocks noChangeAspect="1"/>
          </p:cNvPicPr>
          <p:nvPr/>
        </p:nvPicPr>
        <p:blipFill>
          <a:blip r:embed="rId2"/>
          <a:stretch>
            <a:fillRect/>
          </a:stretch>
        </p:blipFill>
        <p:spPr>
          <a:xfrm>
            <a:off x="4481960" y="1546740"/>
            <a:ext cx="6282208" cy="3860841"/>
          </a:xfrm>
          <a:prstGeom prst="rect">
            <a:avLst/>
          </a:prstGeom>
        </p:spPr>
      </p:pic>
      <p:sp>
        <p:nvSpPr>
          <p:cNvPr id="35" name="Rectangle 34">
            <a:extLst>
              <a:ext uri="{FF2B5EF4-FFF2-40B4-BE49-F238E27FC236}">
                <a16:creationId xmlns:a16="http://schemas.microsoft.com/office/drawing/2014/main" id="{AB8978E6-171A-4E38-9833-5266E6874F89}"/>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983EF332-8E1E-4627-B2DA-F7631FDBB449}"/>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9F99A44B-E8BB-4516-93D5-2456ADCEC742}"/>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BE2198A6-2F44-483E-BCB6-402DF2BB16F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D951EDF6-3234-472A-8970-A87EB67D0E03}"/>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25B9600D-1E02-4BDC-810A-BF254C6452B2}"/>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BBEF5ADB-2E87-46AB-A4FD-AE9E5F6C016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EEC7A532-3065-4F5D-8FAA-8EBCF2F71FBA}"/>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85CB3A15-415B-4A20-BED0-75082D192C0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9F4D3D2A-A194-47F2-BF91-8B049D13A8B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80343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b="1" dirty="0">
                <a:highlight>
                  <a:srgbClr val="00FFFF"/>
                </a:highlight>
              </a:rPr>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6AA09D5-140B-47AA-9645-445E6380B677}"/>
              </a:ext>
            </a:extLst>
          </p:cNvPr>
          <p:cNvPicPr>
            <a:picLocks noChangeAspect="1"/>
          </p:cNvPicPr>
          <p:nvPr/>
        </p:nvPicPr>
        <p:blipFill>
          <a:blip r:embed="rId2"/>
          <a:stretch>
            <a:fillRect/>
          </a:stretch>
        </p:blipFill>
        <p:spPr>
          <a:xfrm>
            <a:off x="4590762" y="1350552"/>
            <a:ext cx="6258213" cy="4048895"/>
          </a:xfrm>
          <a:prstGeom prst="rect">
            <a:avLst/>
          </a:prstGeom>
        </p:spPr>
      </p:pic>
      <p:sp>
        <p:nvSpPr>
          <p:cNvPr id="35" name="Rectangle 34">
            <a:extLst>
              <a:ext uri="{FF2B5EF4-FFF2-40B4-BE49-F238E27FC236}">
                <a16:creationId xmlns:a16="http://schemas.microsoft.com/office/drawing/2014/main" id="{24E81D51-6E0A-44DE-89B0-41459B65B236}"/>
              </a:ext>
            </a:extLst>
          </p:cNvPr>
          <p:cNvSpPr/>
          <p:nvPr/>
        </p:nvSpPr>
        <p:spPr>
          <a:xfrm>
            <a:off x="4668167" y="5348245"/>
            <a:ext cx="6096000" cy="1200329"/>
          </a:xfrm>
          <a:prstGeom prst="rect">
            <a:avLst/>
          </a:prstGeom>
        </p:spPr>
        <p:txBody>
          <a:bodyPr>
            <a:spAutoFit/>
          </a:bodyPr>
          <a:lstStyle/>
          <a:p>
            <a:r>
              <a:rPr lang="en-CA" b="1" u="sng" dirty="0"/>
              <a:t>Exploring Complexity</a:t>
            </a:r>
          </a:p>
          <a:p>
            <a:pPr marL="285750" indent="-285750">
              <a:buFont typeface="Arial" panose="020B0604020202020204" pitchFamily="34" charset="0"/>
              <a:buChar char="•"/>
            </a:pPr>
            <a:r>
              <a:rPr lang="en-CA" dirty="0"/>
              <a:t>Reviewed for service type: average number of tokens; distribution of tokens; printed outliers; compared # of tokens per ‘</a:t>
            </a:r>
            <a:r>
              <a:rPr lang="en-CA" dirty="0" err="1"/>
              <a:t>instruction_id</a:t>
            </a:r>
            <a:r>
              <a:rPr lang="en-CA" dirty="0"/>
              <a:t>’</a:t>
            </a:r>
          </a:p>
        </p:txBody>
      </p:sp>
      <p:grpSp>
        <p:nvGrpSpPr>
          <p:cNvPr id="17" name="Group 16">
            <a:extLst>
              <a:ext uri="{FF2B5EF4-FFF2-40B4-BE49-F238E27FC236}">
                <a16:creationId xmlns:a16="http://schemas.microsoft.com/office/drawing/2014/main" id="{6F041F4D-AEB9-4E04-9072-410E20B900BA}"/>
              </a:ext>
            </a:extLst>
          </p:cNvPr>
          <p:cNvGrpSpPr/>
          <p:nvPr/>
        </p:nvGrpSpPr>
        <p:grpSpPr>
          <a:xfrm>
            <a:off x="231024" y="166051"/>
            <a:ext cx="11729954" cy="883920"/>
            <a:chOff x="3914274" y="166051"/>
            <a:chExt cx="8046703" cy="883920"/>
          </a:xfrm>
        </p:grpSpPr>
        <p:grpSp>
          <p:nvGrpSpPr>
            <p:cNvPr id="18" name="Group 17">
              <a:extLst>
                <a:ext uri="{FF2B5EF4-FFF2-40B4-BE49-F238E27FC236}">
                  <a16:creationId xmlns:a16="http://schemas.microsoft.com/office/drawing/2014/main" id="{2A6A6753-B518-4C59-A770-BD240E9D670D}"/>
                </a:ext>
              </a:extLst>
            </p:cNvPr>
            <p:cNvGrpSpPr/>
            <p:nvPr/>
          </p:nvGrpSpPr>
          <p:grpSpPr>
            <a:xfrm>
              <a:off x="3914274" y="166051"/>
              <a:ext cx="8046703" cy="883920"/>
              <a:chOff x="3914274" y="166051"/>
              <a:chExt cx="8046703" cy="883920"/>
            </a:xfrm>
          </p:grpSpPr>
          <p:sp>
            <p:nvSpPr>
              <p:cNvPr id="20" name="Rectangle 19">
                <a:extLst>
                  <a:ext uri="{FF2B5EF4-FFF2-40B4-BE49-F238E27FC236}">
                    <a16:creationId xmlns:a16="http://schemas.microsoft.com/office/drawing/2014/main" id="{382FB240-9930-4026-AE51-F295F289A87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8FDF096B-1B59-4507-8A9A-4E56615F7E3F}"/>
                  </a:ext>
                </a:extLst>
              </p:cNvPr>
              <p:cNvGrpSpPr/>
              <p:nvPr/>
            </p:nvGrpSpPr>
            <p:grpSpPr>
              <a:xfrm>
                <a:off x="4341815" y="308009"/>
                <a:ext cx="5704672" cy="601581"/>
                <a:chOff x="775912" y="5254575"/>
                <a:chExt cx="5704672" cy="601581"/>
              </a:xfrm>
            </p:grpSpPr>
            <p:sp>
              <p:nvSpPr>
                <p:cNvPr id="22" name="Rectangle: Rounded Corners 21">
                  <a:extLst>
                    <a:ext uri="{FF2B5EF4-FFF2-40B4-BE49-F238E27FC236}">
                      <a16:creationId xmlns:a16="http://schemas.microsoft.com/office/drawing/2014/main" id="{CC9C7B03-6D0B-4647-BFFB-917992394D32}"/>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3" name="Rectangle: Rounded Corners 22">
                  <a:extLst>
                    <a:ext uri="{FF2B5EF4-FFF2-40B4-BE49-F238E27FC236}">
                      <a16:creationId xmlns:a16="http://schemas.microsoft.com/office/drawing/2014/main" id="{939E5A7C-BC8D-4FC7-9850-B5988790C94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4" name="Rectangle: Rounded Corners 23">
                  <a:extLst>
                    <a:ext uri="{FF2B5EF4-FFF2-40B4-BE49-F238E27FC236}">
                      <a16:creationId xmlns:a16="http://schemas.microsoft.com/office/drawing/2014/main" id="{50DF3BD5-0106-4C58-824E-FAA90FE7F5C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5" name="Rectangle: Rounded Corners 24">
                  <a:extLst>
                    <a:ext uri="{FF2B5EF4-FFF2-40B4-BE49-F238E27FC236}">
                      <a16:creationId xmlns:a16="http://schemas.microsoft.com/office/drawing/2014/main" id="{AA902F6F-3FDA-4123-A28B-2BC42FBC0186}"/>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9" name="Rectangle: Rounded Corners 18">
              <a:extLst>
                <a:ext uri="{FF2B5EF4-FFF2-40B4-BE49-F238E27FC236}">
                  <a16:creationId xmlns:a16="http://schemas.microsoft.com/office/drawing/2014/main" id="{5A9FE42D-E808-4DDF-AC1C-9719FDDC28C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05713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p:txBody>
      </p:sp>
      <p:sp>
        <p:nvSpPr>
          <p:cNvPr id="27" name="Rectangle 26">
            <a:extLst>
              <a:ext uri="{FF2B5EF4-FFF2-40B4-BE49-F238E27FC236}">
                <a16:creationId xmlns:a16="http://schemas.microsoft.com/office/drawing/2014/main" id="{CE78A74B-709B-4020-937B-19B41A29EFD0}"/>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4689ADE-1FB9-4B9F-B543-2C19B08DC901}"/>
              </a:ext>
            </a:extLst>
          </p:cNvPr>
          <p:cNvPicPr>
            <a:picLocks noChangeAspect="1"/>
          </p:cNvPicPr>
          <p:nvPr/>
        </p:nvPicPr>
        <p:blipFill>
          <a:blip r:embed="rId2"/>
          <a:stretch>
            <a:fillRect/>
          </a:stretch>
        </p:blipFill>
        <p:spPr>
          <a:xfrm>
            <a:off x="3982180" y="1287139"/>
            <a:ext cx="7899954" cy="4520890"/>
          </a:xfrm>
          <a:prstGeom prst="rect">
            <a:avLst/>
          </a:prstGeom>
        </p:spPr>
      </p:pic>
      <p:grpSp>
        <p:nvGrpSpPr>
          <p:cNvPr id="18" name="Group 17">
            <a:extLst>
              <a:ext uri="{FF2B5EF4-FFF2-40B4-BE49-F238E27FC236}">
                <a16:creationId xmlns:a16="http://schemas.microsoft.com/office/drawing/2014/main" id="{0E0B896A-1FBE-4310-B308-0951536E18FD}"/>
              </a:ext>
            </a:extLst>
          </p:cNvPr>
          <p:cNvGrpSpPr/>
          <p:nvPr/>
        </p:nvGrpSpPr>
        <p:grpSpPr>
          <a:xfrm>
            <a:off x="231024" y="166051"/>
            <a:ext cx="11729954" cy="883920"/>
            <a:chOff x="3914274" y="166051"/>
            <a:chExt cx="8046703" cy="883920"/>
          </a:xfrm>
        </p:grpSpPr>
        <p:grpSp>
          <p:nvGrpSpPr>
            <p:cNvPr id="19" name="Group 18">
              <a:extLst>
                <a:ext uri="{FF2B5EF4-FFF2-40B4-BE49-F238E27FC236}">
                  <a16:creationId xmlns:a16="http://schemas.microsoft.com/office/drawing/2014/main" id="{25E16695-5CEA-43A6-ABB5-88BF33722904}"/>
                </a:ext>
              </a:extLst>
            </p:cNvPr>
            <p:cNvGrpSpPr/>
            <p:nvPr/>
          </p:nvGrpSpPr>
          <p:grpSpPr>
            <a:xfrm>
              <a:off x="3914274" y="166051"/>
              <a:ext cx="8046703" cy="883920"/>
              <a:chOff x="3914274" y="166051"/>
              <a:chExt cx="8046703" cy="883920"/>
            </a:xfrm>
          </p:grpSpPr>
          <p:sp>
            <p:nvSpPr>
              <p:cNvPr id="21" name="Rectangle 20">
                <a:extLst>
                  <a:ext uri="{FF2B5EF4-FFF2-40B4-BE49-F238E27FC236}">
                    <a16:creationId xmlns:a16="http://schemas.microsoft.com/office/drawing/2014/main" id="{88EA5BF4-7A36-43BE-8578-0D80874F589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 name="Group 21">
                <a:extLst>
                  <a:ext uri="{FF2B5EF4-FFF2-40B4-BE49-F238E27FC236}">
                    <a16:creationId xmlns:a16="http://schemas.microsoft.com/office/drawing/2014/main" id="{4646ACB0-133A-40E4-9AA6-1E1A56BCF791}"/>
                  </a:ext>
                </a:extLst>
              </p:cNvPr>
              <p:cNvGrpSpPr/>
              <p:nvPr/>
            </p:nvGrpSpPr>
            <p:grpSpPr>
              <a:xfrm>
                <a:off x="4341815" y="308009"/>
                <a:ext cx="5704672" cy="601581"/>
                <a:chOff x="775912" y="5254575"/>
                <a:chExt cx="5704672" cy="601581"/>
              </a:xfrm>
            </p:grpSpPr>
            <p:sp>
              <p:nvSpPr>
                <p:cNvPr id="23" name="Rectangle: Rounded Corners 22">
                  <a:extLst>
                    <a:ext uri="{FF2B5EF4-FFF2-40B4-BE49-F238E27FC236}">
                      <a16:creationId xmlns:a16="http://schemas.microsoft.com/office/drawing/2014/main" id="{DBF14A64-8DD7-41DB-85BC-58BB4E09C93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4" name="Rectangle: Rounded Corners 23">
                  <a:extLst>
                    <a:ext uri="{FF2B5EF4-FFF2-40B4-BE49-F238E27FC236}">
                      <a16:creationId xmlns:a16="http://schemas.microsoft.com/office/drawing/2014/main" id="{586173E4-8C94-4542-9091-13301DE4FF72}"/>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5" name="Rectangle: Rounded Corners 24">
                  <a:extLst>
                    <a:ext uri="{FF2B5EF4-FFF2-40B4-BE49-F238E27FC236}">
                      <a16:creationId xmlns:a16="http://schemas.microsoft.com/office/drawing/2014/main" id="{A131E926-39B4-4D83-A431-87F6E68EBDD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6" name="Rectangle: Rounded Corners 25">
                  <a:extLst>
                    <a:ext uri="{FF2B5EF4-FFF2-40B4-BE49-F238E27FC236}">
                      <a16:creationId xmlns:a16="http://schemas.microsoft.com/office/drawing/2014/main" id="{42DE3115-61FB-4A62-A41E-31FD88C52B7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0" name="Rectangle: Rounded Corners 19">
              <a:extLst>
                <a:ext uri="{FF2B5EF4-FFF2-40B4-BE49-F238E27FC236}">
                  <a16:creationId xmlns:a16="http://schemas.microsoft.com/office/drawing/2014/main" id="{F1465DCD-24AC-43A0-A5C3-EF4A70258EC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83776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b="1" dirty="0">
                <a:highlight>
                  <a:srgbClr val="00FFFF"/>
                </a:highlight>
              </a:rPr>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323F4A60-B5B3-4867-850B-8508EE7F1E62}"/>
              </a:ext>
            </a:extLst>
          </p:cNvPr>
          <p:cNvPicPr>
            <a:picLocks noChangeAspect="1"/>
          </p:cNvPicPr>
          <p:nvPr/>
        </p:nvPicPr>
        <p:blipFill>
          <a:blip r:embed="rId2"/>
          <a:stretch>
            <a:fillRect/>
          </a:stretch>
        </p:blipFill>
        <p:spPr>
          <a:xfrm>
            <a:off x="3974147" y="1211373"/>
            <a:ext cx="3797037" cy="2764894"/>
          </a:xfrm>
          <a:prstGeom prst="rect">
            <a:avLst/>
          </a:prstGeom>
        </p:spPr>
      </p:pic>
      <p:pic>
        <p:nvPicPr>
          <p:cNvPr id="2" name="Picture 1">
            <a:extLst>
              <a:ext uri="{FF2B5EF4-FFF2-40B4-BE49-F238E27FC236}">
                <a16:creationId xmlns:a16="http://schemas.microsoft.com/office/drawing/2014/main" id="{C3C0DB24-DF6C-4063-A801-5D8FBAE52A87}"/>
              </a:ext>
            </a:extLst>
          </p:cNvPr>
          <p:cNvPicPr>
            <a:picLocks noChangeAspect="1"/>
          </p:cNvPicPr>
          <p:nvPr/>
        </p:nvPicPr>
        <p:blipFill>
          <a:blip r:embed="rId3"/>
          <a:stretch>
            <a:fillRect/>
          </a:stretch>
        </p:blipFill>
        <p:spPr>
          <a:xfrm>
            <a:off x="7831057" y="1139003"/>
            <a:ext cx="3846461" cy="2900163"/>
          </a:xfrm>
          <a:prstGeom prst="rect">
            <a:avLst/>
          </a:prstGeom>
        </p:spPr>
      </p:pic>
      <p:sp>
        <p:nvSpPr>
          <p:cNvPr id="18" name="TextBox 17">
            <a:extLst>
              <a:ext uri="{FF2B5EF4-FFF2-40B4-BE49-F238E27FC236}">
                <a16:creationId xmlns:a16="http://schemas.microsoft.com/office/drawing/2014/main" id="{E9D528C1-C17C-4784-AEB4-428AA59D96C7}"/>
              </a:ext>
            </a:extLst>
          </p:cNvPr>
          <p:cNvSpPr txBox="1"/>
          <p:nvPr/>
        </p:nvSpPr>
        <p:spPr>
          <a:xfrm>
            <a:off x="4011347" y="5200492"/>
            <a:ext cx="7852555" cy="1215073"/>
          </a:xfrm>
          <a:prstGeom prst="rect">
            <a:avLst/>
          </a:prstGeom>
          <a:solidFill>
            <a:schemeClr val="bg1"/>
          </a:solidFill>
        </p:spPr>
        <p:txBody>
          <a:bodyPr wrap="square" rtlCol="0">
            <a:normAutofit/>
          </a:bodyPr>
          <a:lstStyle/>
          <a:p>
            <a:r>
              <a:rPr lang="en-US" b="1" dirty="0"/>
              <a:t>Data Balancing:</a:t>
            </a:r>
          </a:p>
          <a:p>
            <a:pPr marL="285750" indent="-285750">
              <a:buFont typeface="Arial" panose="020B0604020202020204" pitchFamily="34" charset="0"/>
              <a:buChar char="•"/>
            </a:pPr>
            <a:r>
              <a:rPr lang="en-CA" dirty="0"/>
              <a:t>The original dataset was not balanced, the steps to balance were:</a:t>
            </a:r>
          </a:p>
          <a:p>
            <a:pPr marL="742950" lvl="1" indent="-285750">
              <a:buFont typeface="Arial" panose="020B0604020202020204" pitchFamily="34" charset="0"/>
              <a:buChar char="•"/>
            </a:pPr>
            <a:r>
              <a:rPr lang="en-CA" dirty="0"/>
              <a:t>Merging of similar classes</a:t>
            </a:r>
          </a:p>
          <a:p>
            <a:pPr marL="742950" lvl="1" indent="-285750">
              <a:buFont typeface="Arial" panose="020B0604020202020204" pitchFamily="34" charset="0"/>
              <a:buChar char="•"/>
            </a:pPr>
            <a:r>
              <a:rPr lang="en-CA" dirty="0"/>
              <a:t>Manual setting of number of samples</a:t>
            </a:r>
          </a:p>
        </p:txBody>
      </p:sp>
      <p:sp>
        <p:nvSpPr>
          <p:cNvPr id="21" name="TextBox 20">
            <a:extLst>
              <a:ext uri="{FF2B5EF4-FFF2-40B4-BE49-F238E27FC236}">
                <a16:creationId xmlns:a16="http://schemas.microsoft.com/office/drawing/2014/main" id="{BE6B62BE-0D09-4C50-B1C3-C161D9046204}"/>
              </a:ext>
            </a:extLst>
          </p:cNvPr>
          <p:cNvSpPr txBox="1"/>
          <p:nvPr/>
        </p:nvSpPr>
        <p:spPr>
          <a:xfrm>
            <a:off x="4339251" y="3970880"/>
            <a:ext cx="3567726" cy="459375"/>
          </a:xfrm>
          <a:prstGeom prst="rect">
            <a:avLst/>
          </a:prstGeom>
          <a:solidFill>
            <a:schemeClr val="bg1"/>
          </a:solidFill>
        </p:spPr>
        <p:txBody>
          <a:bodyPr wrap="square" rtlCol="0">
            <a:normAutofit/>
          </a:bodyPr>
          <a:lstStyle/>
          <a:p>
            <a:r>
              <a:rPr lang="en-US" b="1" dirty="0"/>
              <a:t>Original Dataset: Unbalanced</a:t>
            </a:r>
          </a:p>
        </p:txBody>
      </p:sp>
      <p:sp>
        <p:nvSpPr>
          <p:cNvPr id="22" name="TextBox 21">
            <a:extLst>
              <a:ext uri="{FF2B5EF4-FFF2-40B4-BE49-F238E27FC236}">
                <a16:creationId xmlns:a16="http://schemas.microsoft.com/office/drawing/2014/main" id="{5C469C00-7638-4B85-8BB7-66E1E829EC89}"/>
              </a:ext>
            </a:extLst>
          </p:cNvPr>
          <p:cNvSpPr txBox="1"/>
          <p:nvPr/>
        </p:nvSpPr>
        <p:spPr>
          <a:xfrm>
            <a:off x="8986596" y="3949451"/>
            <a:ext cx="1954120" cy="459375"/>
          </a:xfrm>
          <a:prstGeom prst="rect">
            <a:avLst/>
          </a:prstGeom>
          <a:solidFill>
            <a:schemeClr val="bg1"/>
          </a:solidFill>
        </p:spPr>
        <p:txBody>
          <a:bodyPr wrap="square" rtlCol="0">
            <a:normAutofit/>
          </a:bodyPr>
          <a:lstStyle/>
          <a:p>
            <a:r>
              <a:rPr lang="en-US" b="1" dirty="0"/>
              <a:t>Balanced Dataset</a:t>
            </a:r>
          </a:p>
        </p:txBody>
      </p:sp>
      <p:grpSp>
        <p:nvGrpSpPr>
          <p:cNvPr id="20" name="Group 19">
            <a:extLst>
              <a:ext uri="{FF2B5EF4-FFF2-40B4-BE49-F238E27FC236}">
                <a16:creationId xmlns:a16="http://schemas.microsoft.com/office/drawing/2014/main" id="{451F7221-A4F9-467A-81AB-5A27C981D550}"/>
              </a:ext>
            </a:extLst>
          </p:cNvPr>
          <p:cNvGrpSpPr/>
          <p:nvPr/>
        </p:nvGrpSpPr>
        <p:grpSpPr>
          <a:xfrm>
            <a:off x="231024" y="166051"/>
            <a:ext cx="11729954" cy="883920"/>
            <a:chOff x="3914274" y="166051"/>
            <a:chExt cx="8046703" cy="883920"/>
          </a:xfrm>
        </p:grpSpPr>
        <p:grpSp>
          <p:nvGrpSpPr>
            <p:cNvPr id="23" name="Group 22">
              <a:extLst>
                <a:ext uri="{FF2B5EF4-FFF2-40B4-BE49-F238E27FC236}">
                  <a16:creationId xmlns:a16="http://schemas.microsoft.com/office/drawing/2014/main" id="{99C92794-258C-48B9-9AFD-04534650598A}"/>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F5104C74-E125-4C11-91A8-C9DCD390F4F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086403EA-A7AA-4783-96E3-C3D3AE2F0E24}"/>
                  </a:ext>
                </a:extLst>
              </p:cNvPr>
              <p:cNvGrpSpPr/>
              <p:nvPr/>
            </p:nvGrpSpPr>
            <p:grpSpPr>
              <a:xfrm>
                <a:off x="4341815" y="308009"/>
                <a:ext cx="5704672" cy="601581"/>
                <a:chOff x="775912" y="5254575"/>
                <a:chExt cx="5704672" cy="601581"/>
              </a:xfrm>
            </p:grpSpPr>
            <p:sp>
              <p:nvSpPr>
                <p:cNvPr id="37" name="Rectangle: Rounded Corners 36">
                  <a:extLst>
                    <a:ext uri="{FF2B5EF4-FFF2-40B4-BE49-F238E27FC236}">
                      <a16:creationId xmlns:a16="http://schemas.microsoft.com/office/drawing/2014/main" id="{6B294BB8-5FDE-4D9C-8125-035477F18841}"/>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8" name="Rectangle: Rounded Corners 37">
                  <a:extLst>
                    <a:ext uri="{FF2B5EF4-FFF2-40B4-BE49-F238E27FC236}">
                      <a16:creationId xmlns:a16="http://schemas.microsoft.com/office/drawing/2014/main" id="{5D5916E6-6DDE-4739-94D0-C3D85723CE25}"/>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9" name="Rectangle: Rounded Corners 38">
                  <a:extLst>
                    <a:ext uri="{FF2B5EF4-FFF2-40B4-BE49-F238E27FC236}">
                      <a16:creationId xmlns:a16="http://schemas.microsoft.com/office/drawing/2014/main" id="{4FE5A88F-4350-4F98-BE39-7B0F5AF981E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40" name="Rectangle: Rounded Corners 39">
                  <a:extLst>
                    <a:ext uri="{FF2B5EF4-FFF2-40B4-BE49-F238E27FC236}">
                      <a16:creationId xmlns:a16="http://schemas.microsoft.com/office/drawing/2014/main" id="{49AC187F-4EF5-4219-A6A5-FE935D51555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B55B190A-23C4-40E1-9F93-1B209643158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98144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b="1" dirty="0">
                <a:highlight>
                  <a:srgbClr val="00FFFF"/>
                </a:highlight>
              </a:rPr>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AA2E79DD-B434-40E4-BE10-6CC952181874}"/>
              </a:ext>
            </a:extLst>
          </p:cNvPr>
          <p:cNvPicPr>
            <a:picLocks noChangeAspect="1"/>
          </p:cNvPicPr>
          <p:nvPr/>
        </p:nvPicPr>
        <p:blipFill>
          <a:blip r:embed="rId3"/>
          <a:stretch>
            <a:fillRect/>
          </a:stretch>
        </p:blipFill>
        <p:spPr>
          <a:xfrm>
            <a:off x="4033906" y="1191140"/>
            <a:ext cx="7758816" cy="4153289"/>
          </a:xfrm>
          <a:prstGeom prst="rect">
            <a:avLst/>
          </a:prstGeom>
        </p:spPr>
      </p:pic>
      <p:grpSp>
        <p:nvGrpSpPr>
          <p:cNvPr id="16" name="Group 15">
            <a:extLst>
              <a:ext uri="{FF2B5EF4-FFF2-40B4-BE49-F238E27FC236}">
                <a16:creationId xmlns:a16="http://schemas.microsoft.com/office/drawing/2014/main" id="{CFBA9861-BD68-4FC8-BA1B-4AB26F83B11B}"/>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458D7358-B754-4825-AF03-512009E4542B}"/>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F047BD4B-4EA4-4980-9DFD-A083919DD12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6F49C13E-C676-48EA-8428-8E5F91C073AD}"/>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97CD4E1E-4822-401D-B28A-AAA7C873677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E8B69BCB-FE01-42A0-A476-3BC5B430E0C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0BF54D9D-836C-4270-BBA0-75227AD4B868}"/>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B50DB974-4117-4223-A2D1-EFC830C22FB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97E5D34A-ED95-45E5-8880-E7170E65DD5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5137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b="1" dirty="0">
                <a:highlight>
                  <a:srgbClr val="00FFFF"/>
                </a:highlight>
              </a:rPr>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A05E08-9FA4-4810-BF3D-F4CE91FA03FE}"/>
              </a:ext>
            </a:extLst>
          </p:cNvPr>
          <p:cNvPicPr>
            <a:picLocks noChangeAspect="1"/>
          </p:cNvPicPr>
          <p:nvPr/>
        </p:nvPicPr>
        <p:blipFill>
          <a:blip r:embed="rId3"/>
          <a:stretch>
            <a:fillRect/>
          </a:stretch>
        </p:blipFill>
        <p:spPr>
          <a:xfrm>
            <a:off x="4156367" y="1191139"/>
            <a:ext cx="7542460" cy="4057135"/>
          </a:xfrm>
          <a:prstGeom prst="rect">
            <a:avLst/>
          </a:prstGeom>
        </p:spPr>
      </p:pic>
      <p:grpSp>
        <p:nvGrpSpPr>
          <p:cNvPr id="16" name="Group 15">
            <a:extLst>
              <a:ext uri="{FF2B5EF4-FFF2-40B4-BE49-F238E27FC236}">
                <a16:creationId xmlns:a16="http://schemas.microsoft.com/office/drawing/2014/main" id="{E5CB90B9-D10D-4FC5-BEB1-CE3FCCCC3FB7}"/>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9520095E-A98C-44BC-8323-6DA49900B849}"/>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862CFEE8-DBC8-489A-BFF3-E0CEAF126BCC}"/>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3ACB6964-5365-42C6-98B8-2761FAC93A7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1FADBEE4-7D3A-4C53-9C94-DA5F92BA763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277C0A7A-92DD-44E9-8AA4-B4BB7928C7E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8743C82-7A85-41F0-BDDB-91DB094BCD3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76981245-CC96-4B20-93EB-908313241D7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382D5566-9195-44AE-8E3A-EAFE7BA6480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59118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b="1" dirty="0">
                <a:highlight>
                  <a:srgbClr val="00FFFF"/>
                </a:highlight>
              </a:rPr>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b="1" dirty="0">
                <a:highlight>
                  <a:srgbClr val="00FFFF"/>
                </a:highlight>
              </a:rPr>
              <a:t>PCA</a:t>
            </a:r>
            <a:endParaRPr lang="en-CA" b="1" dirty="0">
              <a:highlight>
                <a:srgbClr val="00FFFF"/>
              </a:highlight>
            </a:endParaRPr>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BA3F8D2E-9FD5-4AEE-8B41-C0FB82685C8D}"/>
              </a:ext>
            </a:extLst>
          </p:cNvPr>
          <p:cNvPicPr>
            <a:picLocks noChangeAspect="1"/>
          </p:cNvPicPr>
          <p:nvPr/>
        </p:nvPicPr>
        <p:blipFill>
          <a:blip r:embed="rId3"/>
          <a:stretch>
            <a:fillRect/>
          </a:stretch>
        </p:blipFill>
        <p:spPr>
          <a:xfrm>
            <a:off x="4155087" y="1250245"/>
            <a:ext cx="7516453" cy="3936896"/>
          </a:xfrm>
          <a:prstGeom prst="rect">
            <a:avLst/>
          </a:prstGeom>
        </p:spPr>
      </p:pic>
      <p:grpSp>
        <p:nvGrpSpPr>
          <p:cNvPr id="16" name="Group 15">
            <a:extLst>
              <a:ext uri="{FF2B5EF4-FFF2-40B4-BE49-F238E27FC236}">
                <a16:creationId xmlns:a16="http://schemas.microsoft.com/office/drawing/2014/main" id="{BA2BA0D1-48C2-4AD2-9373-94DC705B577A}"/>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DA0F7EEA-94A4-4B04-ADCD-AA1A1C8B0BE5}"/>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79582C07-909E-4A7F-B3A9-01ADCCFA32F0}"/>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3267E35-DFC0-481F-BBAD-7C9305C1BA66}"/>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D861DCC0-0A6E-49FF-A92F-08D7C4DF4DFD}"/>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BAC53665-0FEA-46E0-81DD-9107C262396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29917FDE-0B0E-4998-B153-AEF4B8B359C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2E4EACC3-D933-4A4D-9F97-1BEBA5B0255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7F011746-B85B-4D3B-B38B-9B73D5EB95D9}"/>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03830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b="1" dirty="0">
                <a:highlight>
                  <a:srgbClr val="00FFFF"/>
                </a:highlight>
              </a:rPr>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6F5B0A6B-6210-478C-B6E5-407139581406}"/>
              </a:ext>
            </a:extLst>
          </p:cNvPr>
          <p:cNvPicPr>
            <a:picLocks noChangeAspect="1"/>
          </p:cNvPicPr>
          <p:nvPr/>
        </p:nvPicPr>
        <p:blipFill>
          <a:blip r:embed="rId3"/>
          <a:stretch>
            <a:fillRect/>
          </a:stretch>
        </p:blipFill>
        <p:spPr>
          <a:xfrm>
            <a:off x="4252258" y="1191140"/>
            <a:ext cx="7322112" cy="3894740"/>
          </a:xfrm>
          <a:prstGeom prst="rect">
            <a:avLst/>
          </a:prstGeom>
        </p:spPr>
      </p:pic>
      <p:grpSp>
        <p:nvGrpSpPr>
          <p:cNvPr id="16" name="Group 15">
            <a:extLst>
              <a:ext uri="{FF2B5EF4-FFF2-40B4-BE49-F238E27FC236}">
                <a16:creationId xmlns:a16="http://schemas.microsoft.com/office/drawing/2014/main" id="{09D8A3C3-FA19-4104-BC87-55703CE4959F}"/>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77CE0A3B-FDF9-4CD1-94B8-E6F6D4DBF381}"/>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4B996132-CDED-449A-9CD6-E8FE8022A70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C294036A-58AA-4B25-B590-3D98D8E9148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1FAF4013-7241-40A6-A9E2-05853AFBEFBC}"/>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37DC1761-D941-4F6B-A6FE-9014C7A4978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4DAC1323-AEBC-4F06-8DBA-1B3976774DA6}"/>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2994D57D-BF1A-4B9F-B161-7B08583D934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F676F94A-5755-4435-BA08-83B924B26BE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34155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b="1" dirty="0">
                <a:highlight>
                  <a:srgbClr val="00FFFF"/>
                </a:highlight>
              </a:rPr>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b="1" dirty="0">
                <a:highlight>
                  <a:srgbClr val="00FFFF"/>
                </a:highlight>
              </a:rPr>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CA" dirty="0"/>
          </a:p>
        </p:txBody>
      </p:sp>
      <p:sp>
        <p:nvSpPr>
          <p:cNvPr id="20" name="Rectangle 19">
            <a:extLst>
              <a:ext uri="{FF2B5EF4-FFF2-40B4-BE49-F238E27FC236}">
                <a16:creationId xmlns:a16="http://schemas.microsoft.com/office/drawing/2014/main" id="{ECA13AF3-109F-48F8-8C27-DF2499EDB8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A1892874-0E7A-4907-A44B-496B909982C2}"/>
              </a:ext>
            </a:extLst>
          </p:cNvPr>
          <p:cNvPicPr>
            <a:picLocks noChangeAspect="1"/>
          </p:cNvPicPr>
          <p:nvPr/>
        </p:nvPicPr>
        <p:blipFill>
          <a:blip r:embed="rId3"/>
          <a:stretch>
            <a:fillRect/>
          </a:stretch>
        </p:blipFill>
        <p:spPr>
          <a:xfrm>
            <a:off x="4309222" y="1191140"/>
            <a:ext cx="7452821" cy="3789974"/>
          </a:xfrm>
          <a:prstGeom prst="rect">
            <a:avLst/>
          </a:prstGeom>
        </p:spPr>
      </p:pic>
      <p:grpSp>
        <p:nvGrpSpPr>
          <p:cNvPr id="16" name="Group 15">
            <a:extLst>
              <a:ext uri="{FF2B5EF4-FFF2-40B4-BE49-F238E27FC236}">
                <a16:creationId xmlns:a16="http://schemas.microsoft.com/office/drawing/2014/main" id="{7BD47138-4C11-44BA-9EE8-D1A85D8EF681}"/>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3074AEDA-26AE-463D-950E-EFED77FCF5DF}"/>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3120C2B4-560B-4B28-94E2-C60D9752393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8CD1430D-37A0-47F0-AC99-D00DBD1A537B}"/>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A0752C13-AE8B-4EBC-A933-563DCF0EF6B6}"/>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3871A3DA-3501-4730-905D-9BD68C3906B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1DF4C246-36B8-4083-9902-F612C4F8120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BCA072F3-00D8-4073-816A-E9CA71EC3F2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879CDC76-2A17-49AF-9C88-A89F9D6816E9}"/>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424414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C749A26C-07AB-44EC-82DF-229828A44CC1}"/>
              </a:ext>
            </a:extLst>
          </p:cNvPr>
          <p:cNvGraphicFramePr>
            <a:graphicFrameLocks noGrp="1"/>
          </p:cNvGraphicFramePr>
          <p:nvPr>
            <p:extLst>
              <p:ext uri="{D42A27DB-BD31-4B8C-83A1-F6EECF244321}">
                <p14:modId xmlns:p14="http://schemas.microsoft.com/office/powerpoint/2010/main" val="322761160"/>
              </p:ext>
            </p:extLst>
          </p:nvPr>
        </p:nvGraphicFramePr>
        <p:xfrm>
          <a:off x="1285875" y="1152525"/>
          <a:ext cx="9810750" cy="4336328"/>
        </p:xfrm>
        <a:graphic>
          <a:graphicData uri="http://schemas.openxmlformats.org/drawingml/2006/table">
            <a:tbl>
              <a:tblPr firstRow="1" bandRow="1">
                <a:tableStyleId>{5C22544A-7EE6-4342-B048-85BDC9FD1C3A}</a:tableStyleId>
              </a:tblPr>
              <a:tblGrid>
                <a:gridCol w="9810750">
                  <a:extLst>
                    <a:ext uri="{9D8B030D-6E8A-4147-A177-3AD203B41FA5}">
                      <a16:colId xmlns:a16="http://schemas.microsoft.com/office/drawing/2014/main" val="3510288886"/>
                    </a:ext>
                  </a:extLst>
                </a:gridCol>
              </a:tblGrid>
              <a:tr h="542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Final Project: Machine Learning Life-cycle</a:t>
                      </a:r>
                      <a:endParaRPr lang="en-CA" sz="2400" dirty="0"/>
                    </a:p>
                  </a:txBody>
                  <a:tcPr/>
                </a:tc>
                <a:extLst>
                  <a:ext uri="{0D108BD9-81ED-4DB2-BD59-A6C34878D82A}">
                    <a16:rowId xmlns:a16="http://schemas.microsoft.com/office/drawing/2014/main" val="2163894249"/>
                  </a:ext>
                </a:extLst>
              </a:tr>
              <a:tr h="542041">
                <a:tc>
                  <a:txBody>
                    <a:bodyPr/>
                    <a:lstStyle/>
                    <a:p>
                      <a:pPr marL="0" indent="0">
                        <a:buFont typeface="+mj-lt"/>
                        <a:buNone/>
                      </a:pPr>
                      <a:r>
                        <a:rPr lang="en-US" sz="2400" b="0" dirty="0"/>
                        <a:t>Introduction</a:t>
                      </a:r>
                    </a:p>
                  </a:txBody>
                  <a:tcPr/>
                </a:tc>
                <a:extLst>
                  <a:ext uri="{0D108BD9-81ED-4DB2-BD59-A6C34878D82A}">
                    <a16:rowId xmlns:a16="http://schemas.microsoft.com/office/drawing/2014/main" val="2370029621"/>
                  </a:ext>
                </a:extLst>
              </a:tr>
              <a:tr h="542041">
                <a:tc>
                  <a:txBody>
                    <a:bodyPr/>
                    <a:lstStyle/>
                    <a:p>
                      <a:pPr marL="0" indent="0">
                        <a:buFont typeface="+mj-lt"/>
                        <a:buNone/>
                      </a:pPr>
                      <a:r>
                        <a:rPr lang="en-US" sz="2400" b="0" dirty="0"/>
                        <a:t>Existing Work</a:t>
                      </a:r>
                    </a:p>
                  </a:txBody>
                  <a:tcPr/>
                </a:tc>
                <a:extLst>
                  <a:ext uri="{0D108BD9-81ED-4DB2-BD59-A6C34878D82A}">
                    <a16:rowId xmlns:a16="http://schemas.microsoft.com/office/drawing/2014/main" val="3922965590"/>
                  </a:ext>
                </a:extLst>
              </a:tr>
              <a:tr h="542041">
                <a:tc>
                  <a:txBody>
                    <a:bodyPr/>
                    <a:lstStyle/>
                    <a:p>
                      <a:pPr marL="0" indent="0">
                        <a:buFont typeface="+mj-lt"/>
                        <a:buNone/>
                      </a:pPr>
                      <a:r>
                        <a:rPr lang="en-US" sz="2400" b="0" dirty="0"/>
                        <a:t>Methodology</a:t>
                      </a:r>
                    </a:p>
                  </a:txBody>
                  <a:tcPr/>
                </a:tc>
                <a:extLst>
                  <a:ext uri="{0D108BD9-81ED-4DB2-BD59-A6C34878D82A}">
                    <a16:rowId xmlns:a16="http://schemas.microsoft.com/office/drawing/2014/main" val="4120445709"/>
                  </a:ext>
                </a:extLst>
              </a:tr>
              <a:tr h="542041">
                <a:tc>
                  <a:txBody>
                    <a:bodyPr/>
                    <a:lstStyle/>
                    <a:p>
                      <a:pPr marL="0" indent="0">
                        <a:buFont typeface="+mj-lt"/>
                        <a:buNone/>
                      </a:pPr>
                      <a:r>
                        <a:rPr lang="en-US" sz="2400" b="0" dirty="0"/>
                        <a:t>Results</a:t>
                      </a:r>
                    </a:p>
                  </a:txBody>
                  <a:tcPr/>
                </a:tc>
                <a:extLst>
                  <a:ext uri="{0D108BD9-81ED-4DB2-BD59-A6C34878D82A}">
                    <a16:rowId xmlns:a16="http://schemas.microsoft.com/office/drawing/2014/main" val="806565035"/>
                  </a:ext>
                </a:extLst>
              </a:tr>
              <a:tr h="542041">
                <a:tc>
                  <a:txBody>
                    <a:bodyPr/>
                    <a:lstStyle/>
                    <a:p>
                      <a:pPr marL="0" indent="0">
                        <a:buFont typeface="+mj-lt"/>
                        <a:buNone/>
                      </a:pPr>
                      <a:r>
                        <a:rPr lang="en-US" sz="2400" b="0" dirty="0"/>
                        <a:t>Discussion</a:t>
                      </a:r>
                    </a:p>
                  </a:txBody>
                  <a:tcPr/>
                </a:tc>
                <a:extLst>
                  <a:ext uri="{0D108BD9-81ED-4DB2-BD59-A6C34878D82A}">
                    <a16:rowId xmlns:a16="http://schemas.microsoft.com/office/drawing/2014/main" val="4059718772"/>
                  </a:ext>
                </a:extLst>
              </a:tr>
              <a:tr h="542041">
                <a:tc>
                  <a:txBody>
                    <a:bodyPr/>
                    <a:lstStyle/>
                    <a:p>
                      <a:pPr marL="0" indent="0">
                        <a:buFont typeface="+mj-lt"/>
                        <a:buNone/>
                      </a:pPr>
                      <a:r>
                        <a:rPr lang="en-US" sz="2400" b="0" dirty="0"/>
                        <a:t>Conclusion</a:t>
                      </a:r>
                    </a:p>
                  </a:txBody>
                  <a:tcPr/>
                </a:tc>
                <a:extLst>
                  <a:ext uri="{0D108BD9-81ED-4DB2-BD59-A6C34878D82A}">
                    <a16:rowId xmlns:a16="http://schemas.microsoft.com/office/drawing/2014/main" val="402569980"/>
                  </a:ext>
                </a:extLst>
              </a:tr>
              <a:tr h="542041">
                <a:tc>
                  <a:txBody>
                    <a:bodyPr/>
                    <a:lstStyle/>
                    <a:p>
                      <a:pPr marL="0" indent="0">
                        <a:buFont typeface="+mj-lt"/>
                        <a:buNone/>
                      </a:pPr>
                      <a:r>
                        <a:rPr lang="en-US" sz="2400" b="0" dirty="0"/>
                        <a:t>References/Bibliography</a:t>
                      </a:r>
                      <a:endParaRPr lang="en-US" sz="2400" dirty="0"/>
                    </a:p>
                  </a:txBody>
                  <a:tcPr/>
                </a:tc>
                <a:extLst>
                  <a:ext uri="{0D108BD9-81ED-4DB2-BD59-A6C34878D82A}">
                    <a16:rowId xmlns:a16="http://schemas.microsoft.com/office/drawing/2014/main" val="2340895515"/>
                  </a:ext>
                </a:extLst>
              </a:tr>
            </a:tbl>
          </a:graphicData>
        </a:graphic>
      </p:graphicFrame>
    </p:spTree>
    <p:extLst>
      <p:ext uri="{BB962C8B-B14F-4D97-AF65-F5344CB8AC3E}">
        <p14:creationId xmlns:p14="http://schemas.microsoft.com/office/powerpoint/2010/main" val="236426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b="1" dirty="0">
                <a:highlight>
                  <a:srgbClr val="00FFFF"/>
                </a:highlight>
              </a:rPr>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A3143818-7E0B-4FC5-B9A7-096548966CD1}"/>
              </a:ext>
            </a:extLst>
          </p:cNvPr>
          <p:cNvPicPr>
            <a:picLocks noChangeAspect="1"/>
          </p:cNvPicPr>
          <p:nvPr/>
        </p:nvPicPr>
        <p:blipFill>
          <a:blip r:embed="rId2"/>
          <a:stretch>
            <a:fillRect/>
          </a:stretch>
        </p:blipFill>
        <p:spPr>
          <a:xfrm>
            <a:off x="4190333" y="1191140"/>
            <a:ext cx="7494584" cy="3863767"/>
          </a:xfrm>
          <a:prstGeom prst="rect">
            <a:avLst/>
          </a:prstGeom>
        </p:spPr>
      </p:pic>
      <p:grpSp>
        <p:nvGrpSpPr>
          <p:cNvPr id="16" name="Group 15">
            <a:extLst>
              <a:ext uri="{FF2B5EF4-FFF2-40B4-BE49-F238E27FC236}">
                <a16:creationId xmlns:a16="http://schemas.microsoft.com/office/drawing/2014/main" id="{88767480-B43E-4643-9EAA-3C3EDDF5853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B2D06C74-1136-4464-9C40-4C11EC2F55C1}"/>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97004761-2F0B-4D56-B5A8-71404DF6E11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CCE0696-A06C-4C44-8ACD-09EF415A634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E6D5EF28-FA93-4AAA-B31A-C0306721047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DD8EDA1A-2681-4C5D-B76F-4364E99452D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70034DD7-059E-49DA-88B0-2A0AEDCC326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1C030C70-63CF-4D6D-AEDF-2D7E2DD8BE1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3EEF1935-2AB4-4B52-807A-0501181AC17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54644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b="1" dirty="0">
                <a:highlight>
                  <a:srgbClr val="00FFFF"/>
                </a:highlight>
              </a:rPr>
              <a:t>Word2Vec from </a:t>
            </a:r>
            <a:r>
              <a:rPr lang="en-US" b="1" dirty="0" err="1">
                <a:highlight>
                  <a:srgbClr val="00FFFF"/>
                </a:highlight>
              </a:rPr>
              <a:t>FastText</a:t>
            </a:r>
            <a:endParaRPr lang="en-US" b="1" dirty="0">
              <a:highlight>
                <a:srgbClr val="00FFFF"/>
              </a:highlight>
            </a:endParaRPr>
          </a:p>
          <a:p>
            <a:pPr marL="1200150" lvl="2" indent="-285750">
              <a:buFont typeface="Arial" panose="020B0604020202020204" pitchFamily="34" charset="0"/>
              <a:buChar char="•"/>
            </a:pPr>
            <a:r>
              <a:rPr lang="en-US" dirty="0"/>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DDAACFC6-D1E8-4554-A387-5993754A933F}"/>
              </a:ext>
            </a:extLst>
          </p:cNvPr>
          <p:cNvPicPr>
            <a:picLocks noChangeAspect="1"/>
          </p:cNvPicPr>
          <p:nvPr/>
        </p:nvPicPr>
        <p:blipFill>
          <a:blip r:embed="rId2"/>
          <a:stretch>
            <a:fillRect/>
          </a:stretch>
        </p:blipFill>
        <p:spPr>
          <a:xfrm>
            <a:off x="4278686" y="1191140"/>
            <a:ext cx="7246201" cy="3708624"/>
          </a:xfrm>
          <a:prstGeom prst="rect">
            <a:avLst/>
          </a:prstGeom>
        </p:spPr>
      </p:pic>
      <p:grpSp>
        <p:nvGrpSpPr>
          <p:cNvPr id="16" name="Group 15">
            <a:extLst>
              <a:ext uri="{FF2B5EF4-FFF2-40B4-BE49-F238E27FC236}">
                <a16:creationId xmlns:a16="http://schemas.microsoft.com/office/drawing/2014/main" id="{E55B30E3-D1CB-4E41-8E0B-571C1D814D33}"/>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1259FDF5-B501-4FED-965D-D95F839406E6}"/>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45B679AE-FD84-497F-A8C8-C3E5793C931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63BEE39D-32BF-42C6-8D48-3F079419A7B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A00F9784-112D-400A-871F-7AD20B974AEF}"/>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85165841-F4C9-4E1F-80F0-8927D719DBE2}"/>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FE2D1E3-8B6D-4D77-9D03-CCFCBB6832C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B5D8D43E-ED75-4EDF-98DD-6F02D6F476E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4787BD72-F364-4F0D-81B6-75BB90C5E70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65983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b="1" dirty="0">
                <a:highlight>
                  <a:srgbClr val="00FFFF"/>
                </a:highlight>
              </a:rPr>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b="1" dirty="0">
                <a:highlight>
                  <a:srgbClr val="00FFFF"/>
                </a:highlight>
              </a:rPr>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b="1" dirty="0">
                <a:highlight>
                  <a:srgbClr val="00FFFF"/>
                </a:highlight>
              </a:rPr>
              <a:t>Glove from FLAIR</a:t>
            </a:r>
          </a:p>
          <a:p>
            <a:pPr lvl="1"/>
            <a:r>
              <a:rPr lang="en-US" b="1" dirty="0">
                <a:highlight>
                  <a:srgbClr val="00FFFF"/>
                </a:highlight>
              </a:rPr>
              <a:t>Feature Selection Method:</a:t>
            </a:r>
          </a:p>
          <a:p>
            <a:pPr marL="742950" lvl="1" indent="-285750">
              <a:buFont typeface="Arial" panose="020B0604020202020204" pitchFamily="34" charset="0"/>
              <a:buChar char="•"/>
            </a:pPr>
            <a:r>
              <a:rPr lang="en-US" b="1" dirty="0">
                <a:highlight>
                  <a:srgbClr val="00FFFF"/>
                </a:highlight>
              </a:rPr>
              <a:t>Univariate – </a:t>
            </a:r>
            <a:r>
              <a:rPr lang="en-US" b="1" dirty="0" err="1">
                <a:highlight>
                  <a:srgbClr val="00FFFF"/>
                </a:highlight>
              </a:rPr>
              <a:t>SelectKBest</a:t>
            </a:r>
            <a:r>
              <a:rPr lang="en-US" b="1" dirty="0">
                <a:highlight>
                  <a:srgbClr val="00FFFF"/>
                </a:highlight>
              </a:rPr>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C86E5EC7-5470-43BF-959D-03CA51081D4D}"/>
              </a:ext>
            </a:extLst>
          </p:cNvPr>
          <p:cNvPicPr>
            <a:picLocks noChangeAspect="1"/>
          </p:cNvPicPr>
          <p:nvPr/>
        </p:nvPicPr>
        <p:blipFill>
          <a:blip r:embed="rId2"/>
          <a:stretch>
            <a:fillRect/>
          </a:stretch>
        </p:blipFill>
        <p:spPr>
          <a:xfrm>
            <a:off x="4278686" y="1191140"/>
            <a:ext cx="7310366" cy="3776371"/>
          </a:xfrm>
          <a:prstGeom prst="rect">
            <a:avLst/>
          </a:prstGeom>
        </p:spPr>
      </p:pic>
      <p:grpSp>
        <p:nvGrpSpPr>
          <p:cNvPr id="16" name="Group 15">
            <a:extLst>
              <a:ext uri="{FF2B5EF4-FFF2-40B4-BE49-F238E27FC236}">
                <a16:creationId xmlns:a16="http://schemas.microsoft.com/office/drawing/2014/main" id="{1520D4DA-2060-4E64-BD99-0A960F46A8EA}"/>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2C1F6949-5F85-487F-9D04-C0C89312249E}"/>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B40C78FC-E135-4381-B85C-52B0D4606A8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49775740-39A8-47CB-BEA4-B5CF86F782EC}"/>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42E34FA3-83DF-40AA-A252-14433D98BBD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DCA75F68-19B1-44AA-BCC9-1833B8E04D98}"/>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48940E3D-AFC9-4067-920F-541DEF5EF61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DFAA3A78-FCA8-4E29-83E7-9F70169D3EB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A127DB8-D326-4072-A51D-9289810E4AC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42025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b="1" dirty="0">
                <a:highlight>
                  <a:srgbClr val="00FFFF"/>
                </a:highlight>
              </a:rPr>
              <a:t>Feature Engineering &amp; Selection</a:t>
            </a:r>
          </a:p>
          <a:p>
            <a:pPr lvl="1"/>
            <a:r>
              <a:rPr lang="en-US" dirty="0"/>
              <a:t>Balanced Dataset</a:t>
            </a:r>
          </a:p>
          <a:p>
            <a:pPr lvl="1"/>
            <a:r>
              <a:rPr lang="en-US" dirty="0"/>
              <a:t>Features Extracted:</a:t>
            </a:r>
          </a:p>
          <a:p>
            <a:pPr marL="742950" lvl="1" indent="-285750">
              <a:buFont typeface="Arial" panose="020B0604020202020204" pitchFamily="34" charset="0"/>
              <a:buChar char="•"/>
            </a:pPr>
            <a:r>
              <a:rPr lang="en-US" dirty="0"/>
              <a:t>Counting Methods</a:t>
            </a:r>
          </a:p>
          <a:p>
            <a:pPr marL="1200150" lvl="2" indent="-285750">
              <a:buFont typeface="Arial" panose="020B0604020202020204" pitchFamily="34" charset="0"/>
              <a:buChar char="•"/>
            </a:pPr>
            <a:r>
              <a:rPr lang="en-US" dirty="0"/>
              <a:t>Bag of Words</a:t>
            </a:r>
          </a:p>
          <a:p>
            <a:pPr marL="1200150" lvl="2" indent="-285750">
              <a:buFont typeface="Arial" panose="020B0604020202020204" pitchFamily="34" charset="0"/>
              <a:buChar char="•"/>
            </a:pPr>
            <a:r>
              <a:rPr lang="en-US" dirty="0"/>
              <a:t>Bag of N-Grams</a:t>
            </a:r>
          </a:p>
          <a:p>
            <a:pPr marL="1200150" lvl="2" indent="-285750">
              <a:buFont typeface="Arial" panose="020B0604020202020204" pitchFamily="34" charset="0"/>
              <a:buChar char="•"/>
            </a:pPr>
            <a:r>
              <a:rPr lang="en-US" dirty="0"/>
              <a:t>PCA on Bag of Words</a:t>
            </a:r>
          </a:p>
          <a:p>
            <a:pPr marL="1200150" lvl="2" indent="-285750">
              <a:buFont typeface="Arial" panose="020B0604020202020204" pitchFamily="34" charset="0"/>
              <a:buChar char="•"/>
            </a:pPr>
            <a:r>
              <a:rPr lang="en-US" dirty="0"/>
              <a:t>Combined Features: BOW + Bag of N-Grams</a:t>
            </a:r>
          </a:p>
          <a:p>
            <a:pPr marL="1200150" lvl="2" indent="-285750">
              <a:buFont typeface="Arial" panose="020B0604020202020204" pitchFamily="34" charset="0"/>
              <a:buChar char="•"/>
            </a:pPr>
            <a:r>
              <a:rPr lang="en-US" dirty="0"/>
              <a:t>TF-IDF</a:t>
            </a:r>
          </a:p>
          <a:p>
            <a:pPr marL="742950" lvl="1" indent="-285750">
              <a:buFont typeface="Arial" panose="020B0604020202020204" pitchFamily="34" charset="0"/>
              <a:buChar char="•"/>
            </a:pPr>
            <a:r>
              <a:rPr lang="en-US" dirty="0"/>
              <a:t>Word Embeddings</a:t>
            </a:r>
          </a:p>
          <a:p>
            <a:pPr marL="1200150" lvl="2" indent="-285750">
              <a:buFont typeface="Arial" panose="020B0604020202020204" pitchFamily="34" charset="0"/>
              <a:buChar char="•"/>
            </a:pPr>
            <a:r>
              <a:rPr lang="en-US" dirty="0"/>
              <a:t>Word2Vec</a:t>
            </a:r>
          </a:p>
          <a:p>
            <a:pPr marL="1200150" lvl="2" indent="-285750">
              <a:buFont typeface="Arial" panose="020B0604020202020204" pitchFamily="34" charset="0"/>
              <a:buChar char="•"/>
            </a:pPr>
            <a:r>
              <a:rPr lang="en-US" dirty="0"/>
              <a:t>Word2Vec from </a:t>
            </a:r>
            <a:r>
              <a:rPr lang="en-US" dirty="0" err="1"/>
              <a:t>FastText</a:t>
            </a:r>
            <a:endParaRPr lang="en-US" dirty="0"/>
          </a:p>
          <a:p>
            <a:pPr marL="1200150" lvl="2" indent="-285750">
              <a:buFont typeface="Arial" panose="020B0604020202020204" pitchFamily="34" charset="0"/>
              <a:buChar char="•"/>
            </a:pPr>
            <a:r>
              <a:rPr lang="en-US" dirty="0"/>
              <a:t>Glove from FLAIR</a:t>
            </a:r>
          </a:p>
          <a:p>
            <a:pPr lvl="1"/>
            <a:r>
              <a:rPr lang="en-US" dirty="0"/>
              <a:t>Feature Selection Method:</a:t>
            </a:r>
          </a:p>
          <a:p>
            <a:pPr marL="742950" lvl="1" indent="-285750">
              <a:buFont typeface="Arial" panose="020B0604020202020204" pitchFamily="34" charset="0"/>
              <a:buChar char="•"/>
            </a:pPr>
            <a:r>
              <a:rPr lang="en-US" dirty="0"/>
              <a:t>Univariate – </a:t>
            </a:r>
            <a:r>
              <a:rPr lang="en-US" dirty="0" err="1"/>
              <a:t>SelectKBest</a:t>
            </a:r>
            <a:r>
              <a:rPr lang="en-US" dirty="0"/>
              <a:t> “Chi2’</a:t>
            </a:r>
          </a:p>
          <a:p>
            <a:pPr marL="742950" lvl="1" indent="-285750">
              <a:buFont typeface="Arial" panose="020B0604020202020204" pitchFamily="34" charset="0"/>
              <a:buChar char="•"/>
            </a:pPr>
            <a:r>
              <a:rPr lang="en-US" dirty="0"/>
              <a:t>PCA</a:t>
            </a:r>
            <a:endParaRPr lang="en-CA" dirty="0"/>
          </a:p>
          <a:p>
            <a:r>
              <a:rPr lang="en-CA" dirty="0"/>
              <a:t>Model Evaluation &amp;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CA" dirty="0"/>
          </a:p>
        </p:txBody>
      </p:sp>
      <p:sp>
        <p:nvSpPr>
          <p:cNvPr id="17" name="Rectangle 16">
            <a:extLst>
              <a:ext uri="{FF2B5EF4-FFF2-40B4-BE49-F238E27FC236}">
                <a16:creationId xmlns:a16="http://schemas.microsoft.com/office/drawing/2014/main" id="{79903AE5-D2BB-405D-8B5A-8609179EDBF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F843E57E-2488-46FA-8CED-60472159659D}"/>
              </a:ext>
            </a:extLst>
          </p:cNvPr>
          <p:cNvPicPr>
            <a:picLocks noChangeAspect="1"/>
          </p:cNvPicPr>
          <p:nvPr/>
        </p:nvPicPr>
        <p:blipFill>
          <a:blip r:embed="rId2"/>
          <a:stretch>
            <a:fillRect/>
          </a:stretch>
        </p:blipFill>
        <p:spPr>
          <a:xfrm>
            <a:off x="4062324" y="1339750"/>
            <a:ext cx="7898652" cy="4346489"/>
          </a:xfrm>
          <a:prstGeom prst="rect">
            <a:avLst/>
          </a:prstGeom>
        </p:spPr>
      </p:pic>
      <p:grpSp>
        <p:nvGrpSpPr>
          <p:cNvPr id="16" name="Group 15">
            <a:extLst>
              <a:ext uri="{FF2B5EF4-FFF2-40B4-BE49-F238E27FC236}">
                <a16:creationId xmlns:a16="http://schemas.microsoft.com/office/drawing/2014/main" id="{9534D2F4-252A-4195-A305-458FFF00E9B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0DFD60B1-E0FA-42C9-B6CE-30F835325292}"/>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F0A4CCE5-73A3-45AF-92C6-D8FBC89AE41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E6A568E0-1762-493F-AAD2-D2AE30CB211E}"/>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2A28D889-A173-4C13-A696-C7668B3C999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AB7A7088-86BA-4AC8-AFD5-7268DBD8DD60}"/>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D3C17A1-3016-4AC8-A89F-9FBA13CEA43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16363DB5-FB8E-4F4F-98AD-E39864D1E4BF}"/>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E7CEF81-2E70-4515-AC48-7DAFA1857A3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57413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853FB567-9A02-4953-A242-C68327C402D0}"/>
              </a:ext>
            </a:extLst>
          </p:cNvPr>
          <p:cNvPicPr>
            <a:picLocks noChangeAspect="1"/>
          </p:cNvPicPr>
          <p:nvPr/>
        </p:nvPicPr>
        <p:blipFill>
          <a:blip r:embed="rId2"/>
          <a:stretch>
            <a:fillRect/>
          </a:stretch>
        </p:blipFill>
        <p:spPr>
          <a:xfrm>
            <a:off x="4335924" y="1191140"/>
            <a:ext cx="6960009" cy="4397880"/>
          </a:xfrm>
          <a:prstGeom prst="rect">
            <a:avLst/>
          </a:prstGeom>
        </p:spPr>
      </p:pic>
      <p:grpSp>
        <p:nvGrpSpPr>
          <p:cNvPr id="16" name="Group 15">
            <a:extLst>
              <a:ext uri="{FF2B5EF4-FFF2-40B4-BE49-F238E27FC236}">
                <a16:creationId xmlns:a16="http://schemas.microsoft.com/office/drawing/2014/main" id="{FE54880F-8558-4C6D-AF6D-69EF588794DB}"/>
              </a:ext>
            </a:extLst>
          </p:cNvPr>
          <p:cNvGrpSpPr/>
          <p:nvPr/>
        </p:nvGrpSpPr>
        <p:grpSpPr>
          <a:xfrm>
            <a:off x="231024" y="166051"/>
            <a:ext cx="11729954" cy="883920"/>
            <a:chOff x="3914274" y="166051"/>
            <a:chExt cx="8046703" cy="883920"/>
          </a:xfrm>
        </p:grpSpPr>
        <p:grpSp>
          <p:nvGrpSpPr>
            <p:cNvPr id="28" name="Group 27">
              <a:extLst>
                <a:ext uri="{FF2B5EF4-FFF2-40B4-BE49-F238E27FC236}">
                  <a16:creationId xmlns:a16="http://schemas.microsoft.com/office/drawing/2014/main" id="{08610EF4-8559-40C7-91A0-FBBEE22ECF3C}"/>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74238F6B-92A0-45FF-B2E8-41DE7ACC005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1C8CE9E2-D3A6-4604-B1D5-AD88E085E68B}"/>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9703DB2C-8C83-4A93-91EE-08D743FD0FEC}"/>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44525A78-4E91-4BCE-8A56-ACDBA9C1644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44F82063-CB71-458F-BA59-8561394775FC}"/>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BDE5945F-32F5-464B-94EB-1C7548816F3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0C4EA242-570B-4B52-A2D4-7C321814864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2100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0"/>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b="1" dirty="0">
                <a:highlight>
                  <a:srgbClr val="00FFFF"/>
                </a:highlight>
              </a:rPr>
              <a:t>Features Selected</a:t>
            </a:r>
          </a:p>
          <a:p>
            <a:pPr marL="742950" lvl="1" indent="-285750">
              <a:buFont typeface="Arial" panose="020B0604020202020204" pitchFamily="34" charset="0"/>
              <a:buChar char="•"/>
            </a:pPr>
            <a:r>
              <a:rPr lang="en-US" b="1" dirty="0">
                <a:highlight>
                  <a:srgbClr val="00FFFF"/>
                </a:highlight>
              </a:rPr>
              <a:t>Bag of Words</a:t>
            </a:r>
          </a:p>
          <a:p>
            <a:pPr marL="742950" lvl="1" indent="-285750">
              <a:buFont typeface="Arial" panose="020B0604020202020204" pitchFamily="34" charset="0"/>
              <a:buChar char="•"/>
            </a:pPr>
            <a:r>
              <a:rPr lang="en-US" b="1" dirty="0">
                <a:highlight>
                  <a:srgbClr val="00FFFF"/>
                </a:highlight>
              </a:rPr>
              <a:t>Univariate </a:t>
            </a:r>
            <a:r>
              <a:rPr lang="en-US" b="1" dirty="0" err="1">
                <a:highlight>
                  <a:srgbClr val="00FFFF"/>
                </a:highlight>
              </a:rPr>
              <a:t>SelectKBest</a:t>
            </a:r>
            <a:r>
              <a:rPr lang="en-US" b="1" dirty="0">
                <a:highlight>
                  <a:srgbClr val="00FFFF"/>
                </a:highlight>
              </a:rPr>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a:p>
            <a:endParaRPr lang="en-CA" dirty="0"/>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8377AC85-95FA-408D-BA8C-D127597D277A}"/>
              </a:ext>
            </a:extLst>
          </p:cNvPr>
          <p:cNvPicPr>
            <a:picLocks noChangeAspect="1"/>
          </p:cNvPicPr>
          <p:nvPr/>
        </p:nvPicPr>
        <p:blipFill>
          <a:blip r:embed="rId2"/>
          <a:stretch>
            <a:fillRect/>
          </a:stretch>
        </p:blipFill>
        <p:spPr>
          <a:xfrm>
            <a:off x="4431611" y="1191140"/>
            <a:ext cx="6963405" cy="3837177"/>
          </a:xfrm>
          <a:prstGeom prst="rect">
            <a:avLst/>
          </a:prstGeom>
        </p:spPr>
      </p:pic>
      <p:grpSp>
        <p:nvGrpSpPr>
          <p:cNvPr id="16" name="Group 15">
            <a:extLst>
              <a:ext uri="{FF2B5EF4-FFF2-40B4-BE49-F238E27FC236}">
                <a16:creationId xmlns:a16="http://schemas.microsoft.com/office/drawing/2014/main" id="{82AF7DBA-0540-4221-B0E9-958176DFD83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D88027AF-3B27-48FE-9906-D2B924900A48}"/>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406BDD6C-8FCB-4BC6-91C2-733046774B74}"/>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F180C704-866D-4220-991F-E801E713A2AB}"/>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AED7B90B-96AC-49F6-BA9E-BE31B322761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69B16EEC-EE6C-472A-80BE-9C6A997FCAD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9107683-7587-4F51-8CE1-41DC09BB890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6D6C37CF-6DEE-4FB2-8197-9D893E24D61B}"/>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6DB16C53-1682-4C2D-8F02-8E0E41D384E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8258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b="1" dirty="0">
                <a:highlight>
                  <a:srgbClr val="00FFFF"/>
                </a:highlight>
              </a:rPr>
              <a:t>Models Benchmark</a:t>
            </a:r>
          </a:p>
          <a:p>
            <a:pPr marL="742950" lvl="1" indent="-285750">
              <a:buFont typeface="Arial" panose="020B0604020202020204" pitchFamily="34" charset="0"/>
              <a:buChar char="•"/>
            </a:pPr>
            <a:r>
              <a:rPr lang="en-US" b="1" dirty="0">
                <a:highlight>
                  <a:srgbClr val="00FFFF"/>
                </a:highlight>
              </a:rPr>
              <a:t>Logistic Regression</a:t>
            </a:r>
          </a:p>
          <a:p>
            <a:pPr marL="742950" lvl="1" indent="-285750">
              <a:buFont typeface="Arial" panose="020B0604020202020204" pitchFamily="34" charset="0"/>
              <a:buChar char="•"/>
            </a:pPr>
            <a:r>
              <a:rPr lang="en-US" b="1" dirty="0">
                <a:highlight>
                  <a:srgbClr val="00FFFF"/>
                </a:highlight>
              </a:rPr>
              <a:t>Multinomial Naïve Bayes</a:t>
            </a:r>
          </a:p>
          <a:p>
            <a:pPr marL="742950" lvl="1" indent="-285750">
              <a:buFont typeface="Arial" panose="020B0604020202020204" pitchFamily="34" charset="0"/>
              <a:buChar char="•"/>
            </a:pPr>
            <a:r>
              <a:rPr lang="en-US" b="1" dirty="0">
                <a:highlight>
                  <a:srgbClr val="00FFFF"/>
                </a:highlight>
              </a:rPr>
              <a:t>Random Forest Classifier</a:t>
            </a:r>
          </a:p>
          <a:p>
            <a:pPr marL="742950" lvl="1" indent="-285750">
              <a:buFont typeface="Arial" panose="020B0604020202020204" pitchFamily="34" charset="0"/>
              <a:buChar char="•"/>
            </a:pPr>
            <a:r>
              <a:rPr lang="en-US" b="1" dirty="0">
                <a:highlight>
                  <a:srgbClr val="00FFFF"/>
                </a:highlight>
              </a:rPr>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7B7D6CF9-EE86-4881-A566-CAD48FF12A6A}"/>
              </a:ext>
            </a:extLst>
          </p:cNvPr>
          <p:cNvPicPr>
            <a:picLocks noChangeAspect="1"/>
          </p:cNvPicPr>
          <p:nvPr/>
        </p:nvPicPr>
        <p:blipFill>
          <a:blip r:embed="rId2"/>
          <a:stretch>
            <a:fillRect/>
          </a:stretch>
        </p:blipFill>
        <p:spPr>
          <a:xfrm>
            <a:off x="4165809" y="1191140"/>
            <a:ext cx="7543632" cy="3289024"/>
          </a:xfrm>
          <a:prstGeom prst="rect">
            <a:avLst/>
          </a:prstGeom>
        </p:spPr>
      </p:pic>
      <p:grpSp>
        <p:nvGrpSpPr>
          <p:cNvPr id="16" name="Group 15">
            <a:extLst>
              <a:ext uri="{FF2B5EF4-FFF2-40B4-BE49-F238E27FC236}">
                <a16:creationId xmlns:a16="http://schemas.microsoft.com/office/drawing/2014/main" id="{5030E0AA-3C6A-41AA-A09B-1E6EB49BFCFB}"/>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00626630-CF1A-45D7-A97A-E0205578BBD7}"/>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33B3A7CA-98A3-40C0-BE21-009D09AD2B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CDBEF149-2F88-454A-B0E3-14B86B5BFBAB}"/>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79E7B7B8-BAA3-4474-8743-8AC5BAFCC27A}"/>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054A6931-1663-4CDD-800B-7C707AEDFFC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87E68E3-B794-422C-955B-87504234A52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9EACD272-BB36-49BB-AD65-A914E826820D}"/>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C425CB68-0454-4C95-B8F9-E6A761013E0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9409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b="1" dirty="0">
                <a:highlight>
                  <a:srgbClr val="00FFFF"/>
                </a:highlight>
              </a:rPr>
              <a:t>Optimized Parameters</a:t>
            </a:r>
          </a:p>
          <a:p>
            <a:pPr marL="742950" lvl="1" indent="-285750">
              <a:buFont typeface="Arial" panose="020B0604020202020204" pitchFamily="34" charset="0"/>
              <a:buChar char="•"/>
            </a:pPr>
            <a:r>
              <a:rPr lang="en-US" b="1" dirty="0">
                <a:highlight>
                  <a:srgbClr val="00FFFF"/>
                </a:highlight>
              </a:rPr>
              <a:t>GridSearchCV</a:t>
            </a:r>
          </a:p>
          <a:p>
            <a:pPr lvl="1"/>
            <a:r>
              <a:rPr lang="en-US" dirty="0"/>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BD3004E-96FA-497B-AD94-223F26FC9288}"/>
              </a:ext>
            </a:extLst>
          </p:cNvPr>
          <p:cNvPicPr>
            <a:picLocks noChangeAspect="1"/>
          </p:cNvPicPr>
          <p:nvPr/>
        </p:nvPicPr>
        <p:blipFill>
          <a:blip r:embed="rId2"/>
          <a:stretch>
            <a:fillRect/>
          </a:stretch>
        </p:blipFill>
        <p:spPr>
          <a:xfrm>
            <a:off x="4065402" y="1191140"/>
            <a:ext cx="7695823" cy="3457632"/>
          </a:xfrm>
          <a:prstGeom prst="rect">
            <a:avLst/>
          </a:prstGeom>
        </p:spPr>
      </p:pic>
      <p:grpSp>
        <p:nvGrpSpPr>
          <p:cNvPr id="16" name="Group 15">
            <a:extLst>
              <a:ext uri="{FF2B5EF4-FFF2-40B4-BE49-F238E27FC236}">
                <a16:creationId xmlns:a16="http://schemas.microsoft.com/office/drawing/2014/main" id="{9EA37249-1327-4A19-A502-05EF71E2AE52}"/>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4E4D054E-97B5-462A-9C74-BDB24ECE4DA7}"/>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8B0023F2-ACFF-45E6-9D16-604C47E210E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439EBFDA-4151-4916-B9B1-20F39CAFB2C3}"/>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6545EE14-7B1E-4272-B344-833F5B8DD2B6}"/>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93EC8A96-A3DD-4005-B704-8FAA91FD8FA9}"/>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1A2F8BD2-9466-45CB-A00E-08C4896715A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04394F6F-18CE-449B-A03C-FF647A4555B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57DE2601-373D-4F95-A41A-446662C9775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4240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b="1" dirty="0">
                <a:highlight>
                  <a:srgbClr val="00FFFF"/>
                </a:highlight>
              </a:rPr>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A8E8675A-6D6F-4DEE-9A9A-206654555214}"/>
              </a:ext>
            </a:extLst>
          </p:cNvPr>
          <p:cNvPicPr>
            <a:picLocks noChangeAspect="1"/>
          </p:cNvPicPr>
          <p:nvPr/>
        </p:nvPicPr>
        <p:blipFill>
          <a:blip r:embed="rId3"/>
          <a:stretch>
            <a:fillRect/>
          </a:stretch>
        </p:blipFill>
        <p:spPr>
          <a:xfrm>
            <a:off x="4299674" y="1191140"/>
            <a:ext cx="7275901" cy="4406174"/>
          </a:xfrm>
          <a:prstGeom prst="rect">
            <a:avLst/>
          </a:prstGeom>
        </p:spPr>
      </p:pic>
      <p:grpSp>
        <p:nvGrpSpPr>
          <p:cNvPr id="16" name="Group 15">
            <a:extLst>
              <a:ext uri="{FF2B5EF4-FFF2-40B4-BE49-F238E27FC236}">
                <a16:creationId xmlns:a16="http://schemas.microsoft.com/office/drawing/2014/main" id="{EA1B5E7B-D25C-4201-941F-1D8320529390}"/>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44CFAF14-76E2-4BA5-ACF9-78C8816F7035}"/>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14ECB344-880B-45D9-B146-CFEC58068D7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24287B00-651A-4171-B5FC-CB71F5EE431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616A15B6-F74C-4EAD-9523-E1A916E24239}"/>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7C7223EA-89D1-48F8-9046-67C5ECED72ED}"/>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88DDEB5A-2037-4C54-80ED-28BF7C27A1C6}"/>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EA929DC9-61EA-4BA3-A5A6-935F7060A1C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0D400677-E2E6-4D0A-AFD4-523265383BE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31849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b="1" dirty="0">
                <a:highlight>
                  <a:srgbClr val="00FFFF"/>
                </a:highlight>
              </a:rPr>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5A05D77-A35F-47C3-8FB7-2BFD735AC3E9}"/>
              </a:ext>
            </a:extLst>
          </p:cNvPr>
          <p:cNvPicPr>
            <a:picLocks noChangeAspect="1"/>
          </p:cNvPicPr>
          <p:nvPr/>
        </p:nvPicPr>
        <p:blipFill>
          <a:blip r:embed="rId3"/>
          <a:stretch>
            <a:fillRect/>
          </a:stretch>
        </p:blipFill>
        <p:spPr>
          <a:xfrm>
            <a:off x="4047082" y="1191139"/>
            <a:ext cx="7772317" cy="4616889"/>
          </a:xfrm>
          <a:prstGeom prst="rect">
            <a:avLst/>
          </a:prstGeom>
        </p:spPr>
      </p:pic>
      <p:grpSp>
        <p:nvGrpSpPr>
          <p:cNvPr id="16" name="Group 15">
            <a:extLst>
              <a:ext uri="{FF2B5EF4-FFF2-40B4-BE49-F238E27FC236}">
                <a16:creationId xmlns:a16="http://schemas.microsoft.com/office/drawing/2014/main" id="{1DD18CF4-6561-48FA-B4EF-D5605A84D6B4}"/>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DD627D25-712D-4C44-8E92-48A3DF4078B6}"/>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F243965C-E42D-4579-8063-DE91F6044E1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02390B35-DF1E-434E-B70C-A8A897691901}"/>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56FCC53C-0001-4F7C-AC88-AF42B9121068}"/>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7450C859-956C-4733-9803-FF6165D717CC}"/>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E3D90B68-4F66-437C-ACE6-3DE4677A2B1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457C1BFB-BDE9-4AA4-8B5C-60BFD01321B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BE0F2E6E-4E39-4343-BFE8-D0595DED2151}"/>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98457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Project Definition</a:t>
            </a:r>
          </a:p>
          <a:p>
            <a:r>
              <a:rPr lang="en-US" dirty="0"/>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551B5836-292A-4E77-AFE1-9A028A0BCF6E}"/>
              </a:ext>
            </a:extLst>
          </p:cNvPr>
          <p:cNvGrpSpPr/>
          <p:nvPr/>
        </p:nvGrpSpPr>
        <p:grpSpPr>
          <a:xfrm>
            <a:off x="231024" y="166051"/>
            <a:ext cx="11729953" cy="883920"/>
            <a:chOff x="3914274" y="166051"/>
            <a:chExt cx="8046703" cy="883920"/>
          </a:xfrm>
        </p:grpSpPr>
        <p:grpSp>
          <p:nvGrpSpPr>
            <p:cNvPr id="3" name="Group 2">
              <a:extLst>
                <a:ext uri="{FF2B5EF4-FFF2-40B4-BE49-F238E27FC236}">
                  <a16:creationId xmlns:a16="http://schemas.microsoft.com/office/drawing/2014/main" id="{24C46AB7-0881-4E3E-84DC-FF8B2C61CF40}"/>
                </a:ext>
              </a:extLst>
            </p:cNvPr>
            <p:cNvGrpSpPr/>
            <p:nvPr/>
          </p:nvGrpSpPr>
          <p:grpSpPr>
            <a:xfrm>
              <a:off x="3914274" y="166051"/>
              <a:ext cx="8046703" cy="883920"/>
              <a:chOff x="3914274" y="166051"/>
              <a:chExt cx="8046703" cy="883920"/>
            </a:xfrm>
          </p:grpSpPr>
          <p:sp>
            <p:nvSpPr>
              <p:cNvPr id="2" name="Rectangle 1">
                <a:extLst>
                  <a:ext uri="{FF2B5EF4-FFF2-40B4-BE49-F238E27FC236}">
                    <a16:creationId xmlns:a16="http://schemas.microsoft.com/office/drawing/2014/main" id="{2C172702-FF8A-46C2-B1B4-47249F7D83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8478AFE6-A354-4212-8E93-7D3DBBF671C4}"/>
                  </a:ext>
                </a:extLst>
              </p:cNvPr>
              <p:cNvGrpSpPr/>
              <p:nvPr/>
            </p:nvGrpSpPr>
            <p:grpSpPr>
              <a:xfrm>
                <a:off x="4341815" y="308009"/>
                <a:ext cx="5704672" cy="601581"/>
                <a:chOff x="775912" y="5254575"/>
                <a:chExt cx="5704672" cy="601581"/>
              </a:xfrm>
            </p:grpSpPr>
            <p:sp>
              <p:nvSpPr>
                <p:cNvPr id="11" name="Rectangle: Rounded Corners 10">
                  <a:extLst>
                    <a:ext uri="{FF2B5EF4-FFF2-40B4-BE49-F238E27FC236}">
                      <a16:creationId xmlns:a16="http://schemas.microsoft.com/office/drawing/2014/main" id="{EF79A3B7-7ED0-4F21-84A9-643FE152D5E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12" name="Rectangle: Rounded Corners 11">
                  <a:extLst>
                    <a:ext uri="{FF2B5EF4-FFF2-40B4-BE49-F238E27FC236}">
                      <a16:creationId xmlns:a16="http://schemas.microsoft.com/office/drawing/2014/main" id="{5EA4D143-5283-4AD4-8866-3FCBADEFC9FA}"/>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13" name="Rectangle: Rounded Corners 12">
                  <a:extLst>
                    <a:ext uri="{FF2B5EF4-FFF2-40B4-BE49-F238E27FC236}">
                      <a16:creationId xmlns:a16="http://schemas.microsoft.com/office/drawing/2014/main" id="{17D92602-BCEC-43E0-AAED-543B675195D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15" name="Rectangle: Rounded Corners 14">
                  <a:extLst>
                    <a:ext uri="{FF2B5EF4-FFF2-40B4-BE49-F238E27FC236}">
                      <a16:creationId xmlns:a16="http://schemas.microsoft.com/office/drawing/2014/main" id="{A29B8F65-71A1-4FD0-BD5A-A72CB46BF90E}"/>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17" name="Rectangle: Rounded Corners 16">
              <a:extLst>
                <a:ext uri="{FF2B5EF4-FFF2-40B4-BE49-F238E27FC236}">
                  <a16:creationId xmlns:a16="http://schemas.microsoft.com/office/drawing/2014/main" id="{D29230D8-6292-4EDA-A758-987EDB281E6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graphicFrame>
        <p:nvGraphicFramePr>
          <p:cNvPr id="19" name="Table 5">
            <a:extLst>
              <a:ext uri="{FF2B5EF4-FFF2-40B4-BE49-F238E27FC236}">
                <a16:creationId xmlns:a16="http://schemas.microsoft.com/office/drawing/2014/main" id="{C5FE924C-BD94-48B0-AF66-4A97783F6F20}"/>
              </a:ext>
            </a:extLst>
          </p:cNvPr>
          <p:cNvGraphicFramePr>
            <a:graphicFrameLocks noGrp="1"/>
          </p:cNvGraphicFramePr>
          <p:nvPr>
            <p:extLst>
              <p:ext uri="{D42A27DB-BD31-4B8C-83A1-F6EECF244321}">
                <p14:modId xmlns:p14="http://schemas.microsoft.com/office/powerpoint/2010/main" val="2111603056"/>
              </p:ext>
            </p:extLst>
          </p:nvPr>
        </p:nvGraphicFramePr>
        <p:xfrm>
          <a:off x="4201236" y="1190352"/>
          <a:ext cx="7472777" cy="3959179"/>
        </p:xfrm>
        <a:graphic>
          <a:graphicData uri="http://schemas.openxmlformats.org/drawingml/2006/table">
            <a:tbl>
              <a:tblPr firstRow="1" bandRow="1">
                <a:tableStyleId>{5C22544A-7EE6-4342-B048-85BDC9FD1C3A}</a:tableStyleId>
              </a:tblPr>
              <a:tblGrid>
                <a:gridCol w="7472777">
                  <a:extLst>
                    <a:ext uri="{9D8B030D-6E8A-4147-A177-3AD203B41FA5}">
                      <a16:colId xmlns:a16="http://schemas.microsoft.com/office/drawing/2014/main" val="3510288886"/>
                    </a:ext>
                  </a:extLst>
                </a:gridCol>
              </a:tblGrid>
              <a:tr h="41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Definition: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Conversation Identification</a:t>
                      </a:r>
                      <a:endParaRPr lang="en-CA" sz="2000" dirty="0"/>
                    </a:p>
                  </a:txBody>
                  <a:tcPr/>
                </a:tc>
                <a:extLst>
                  <a:ext uri="{0D108BD9-81ED-4DB2-BD59-A6C34878D82A}">
                    <a16:rowId xmlns:a16="http://schemas.microsoft.com/office/drawing/2014/main" val="2163894249"/>
                  </a:ext>
                </a:extLst>
              </a:tr>
              <a:tr h="1032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we will examine is a supervised multi-class text classification problem.  </a:t>
                      </a:r>
                    </a:p>
                  </a:txBody>
                  <a:tcPr/>
                </a:tc>
                <a:extLst>
                  <a:ext uri="{0D108BD9-81ED-4DB2-BD59-A6C34878D82A}">
                    <a16:rowId xmlns:a16="http://schemas.microsoft.com/office/drawing/2014/main" val="2370029621"/>
                  </a:ext>
                </a:extLst>
              </a:tr>
              <a:tr h="7225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Goal:</a:t>
                      </a:r>
                      <a:r>
                        <a:rPr lang="en-US" dirty="0"/>
                        <a:t>  </a:t>
                      </a:r>
                      <a:r>
                        <a:rPr lang="en-US" i="1" dirty="0"/>
                        <a:t>The goal is to investigate which supervised machine learning methods will give the best results in classifying the texts from our dataset into the pre-defined categories.</a:t>
                      </a:r>
                    </a:p>
                  </a:txBody>
                  <a:tcPr/>
                </a:tc>
                <a:extLst>
                  <a:ext uri="{0D108BD9-81ED-4DB2-BD59-A6C34878D82A}">
                    <a16:rowId xmlns:a16="http://schemas.microsoft.com/office/drawing/2014/main" val="3922965590"/>
                  </a:ext>
                </a:extLst>
              </a:tr>
              <a:tr h="1341950">
                <a:tc>
                  <a:txBody>
                    <a:bodyPr/>
                    <a:lstStyle/>
                    <a:p>
                      <a:pPr marL="285750" lvl="0" indent="-285750">
                        <a:buFont typeface="Arial" panose="020B0604020202020204" pitchFamily="34" charset="0"/>
                        <a:buChar char="•"/>
                      </a:pPr>
                      <a:r>
                        <a:rPr lang="en-US" b="1" dirty="0"/>
                        <a:t>Input:</a:t>
                      </a:r>
                      <a:r>
                        <a:rPr lang="en-US" dirty="0"/>
                        <a:t> conversation dialogue text and labels</a:t>
                      </a:r>
                    </a:p>
                    <a:p>
                      <a:pPr marL="285750" lvl="0" indent="-285750">
                        <a:buFont typeface="Arial" panose="020B0604020202020204" pitchFamily="34" charset="0"/>
                        <a:buChar char="•"/>
                      </a:pPr>
                      <a:r>
                        <a:rPr lang="en-US" b="1" dirty="0"/>
                        <a:t>Output:</a:t>
                      </a:r>
                      <a:r>
                        <a:rPr lang="en-US" dirty="0"/>
                        <a:t> model that predicts the “</a:t>
                      </a:r>
                      <a:r>
                        <a:rPr lang="en-US" dirty="0" err="1"/>
                        <a:t>instruction_id</a:t>
                      </a:r>
                      <a:r>
                        <a:rPr lang="en-US" dirty="0"/>
                        <a:t>” category correctly</a:t>
                      </a:r>
                    </a:p>
                  </a:txBody>
                  <a:tcPr/>
                </a:tc>
                <a:extLst>
                  <a:ext uri="{0D108BD9-81ED-4DB2-BD59-A6C34878D82A}">
                    <a16:rowId xmlns:a16="http://schemas.microsoft.com/office/drawing/2014/main" val="4120445709"/>
                  </a:ext>
                </a:extLst>
              </a:tr>
            </a:tbl>
          </a:graphicData>
        </a:graphic>
      </p:graphicFrame>
      <p:graphicFrame>
        <p:nvGraphicFramePr>
          <p:cNvPr id="20" name="Content Placeholder 2">
            <a:extLst>
              <a:ext uri="{FF2B5EF4-FFF2-40B4-BE49-F238E27FC236}">
                <a16:creationId xmlns:a16="http://schemas.microsoft.com/office/drawing/2014/main" id="{9D0832ED-6189-41FB-943B-CFEC9A0A0358}"/>
              </a:ext>
            </a:extLst>
          </p:cNvPr>
          <p:cNvGraphicFramePr>
            <a:graphicFrameLocks/>
          </p:cNvGraphicFramePr>
          <p:nvPr>
            <p:extLst>
              <p:ext uri="{D42A27DB-BD31-4B8C-83A1-F6EECF244321}">
                <p14:modId xmlns:p14="http://schemas.microsoft.com/office/powerpoint/2010/main" val="2242927108"/>
              </p:ext>
            </p:extLst>
          </p:nvPr>
        </p:nvGraphicFramePr>
        <p:xfrm>
          <a:off x="294774" y="3870959"/>
          <a:ext cx="3546308" cy="287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8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b="1" dirty="0">
                <a:highlight>
                  <a:srgbClr val="00FFFF"/>
                </a:highlight>
              </a:rPr>
              <a:t>Stacking</a:t>
            </a:r>
          </a:p>
          <a:p>
            <a:pPr marL="742950" lvl="1" indent="-285750">
              <a:buFont typeface="Arial" panose="020B0604020202020204" pitchFamily="34" charset="0"/>
              <a:buChar char="•"/>
            </a:pPr>
            <a:r>
              <a:rPr lang="en-CA" dirty="0"/>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256DB421-5CFC-4C74-9EB2-BAF0CA45A8C1}"/>
              </a:ext>
            </a:extLst>
          </p:cNvPr>
          <p:cNvPicPr>
            <a:picLocks noChangeAspect="1"/>
          </p:cNvPicPr>
          <p:nvPr/>
        </p:nvPicPr>
        <p:blipFill>
          <a:blip r:embed="rId3"/>
          <a:stretch>
            <a:fillRect/>
          </a:stretch>
        </p:blipFill>
        <p:spPr>
          <a:xfrm>
            <a:off x="4160467" y="1191140"/>
            <a:ext cx="7505693" cy="4215177"/>
          </a:xfrm>
          <a:prstGeom prst="rect">
            <a:avLst/>
          </a:prstGeom>
        </p:spPr>
      </p:pic>
      <p:grpSp>
        <p:nvGrpSpPr>
          <p:cNvPr id="16" name="Group 15">
            <a:extLst>
              <a:ext uri="{FF2B5EF4-FFF2-40B4-BE49-F238E27FC236}">
                <a16:creationId xmlns:a16="http://schemas.microsoft.com/office/drawing/2014/main" id="{90A13998-B8BC-42A1-93AF-6B8FEB43436C}"/>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FD7F8518-78BE-42FC-85C4-926900809F40}"/>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8F09ADBC-92E6-44C5-916E-E54BCB667B7C}"/>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0DE32014-CADF-4CDC-ADD7-1F9CCFB233D1}"/>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3BD02B40-FD78-4772-A562-30E2A6B1417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1E806B4D-728C-48D7-9DBE-0BC1441AFB83}"/>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FE051185-FB7D-431F-9A74-AB0AEA9224BF}"/>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928D3894-A018-4030-8730-95CECE5990E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E6C37823-B496-4873-9997-F72909768B5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370830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1"/>
            <a:ext cx="3683250" cy="5641978"/>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dirty="0"/>
              <a:t>Data Exploration</a:t>
            </a:r>
          </a:p>
          <a:p>
            <a:r>
              <a:rPr lang="en-CA" dirty="0"/>
              <a:t>Feature Engineering &amp; Selection</a:t>
            </a:r>
          </a:p>
          <a:p>
            <a:r>
              <a:rPr lang="en-CA" b="1" dirty="0">
                <a:highlight>
                  <a:srgbClr val="00FFFF"/>
                </a:highlight>
              </a:rPr>
              <a:t>Model Evaluation &amp; Selection</a:t>
            </a:r>
            <a:endParaRPr lang="en-US" b="1" u="sng" dirty="0">
              <a:highlight>
                <a:srgbClr val="00FFFF"/>
              </a:highlight>
            </a:endParaRPr>
          </a:p>
          <a:p>
            <a:pPr lvl="1"/>
            <a:r>
              <a:rPr lang="en-US" dirty="0"/>
              <a:t>Features Selected</a:t>
            </a:r>
          </a:p>
          <a:p>
            <a:pPr marL="742950" lvl="1" indent="-285750">
              <a:buFont typeface="Arial" panose="020B0604020202020204" pitchFamily="34" charset="0"/>
              <a:buChar char="•"/>
            </a:pPr>
            <a:r>
              <a:rPr lang="en-US" dirty="0"/>
              <a:t>Bag of Words</a:t>
            </a:r>
          </a:p>
          <a:p>
            <a:pPr marL="742950" lvl="1" indent="-285750">
              <a:buFont typeface="Arial" panose="020B0604020202020204" pitchFamily="34" charset="0"/>
              <a:buChar char="•"/>
            </a:pPr>
            <a:r>
              <a:rPr lang="en-US" dirty="0"/>
              <a:t>Univariate </a:t>
            </a:r>
            <a:r>
              <a:rPr lang="en-US" dirty="0" err="1"/>
              <a:t>SelectKBest</a:t>
            </a:r>
            <a:r>
              <a:rPr lang="en-US" dirty="0"/>
              <a:t> - chi2</a:t>
            </a:r>
          </a:p>
          <a:p>
            <a:pPr lvl="1"/>
            <a:r>
              <a:rPr lang="en-US" dirty="0"/>
              <a:t>Models Benchmark</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Multinomial Naïve Bayes</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Linear SVC</a:t>
            </a:r>
          </a:p>
          <a:p>
            <a:pPr lvl="1"/>
            <a:r>
              <a:rPr lang="en-US" dirty="0"/>
              <a:t>Optimized Parameters</a:t>
            </a:r>
          </a:p>
          <a:p>
            <a:pPr marL="742950" lvl="1" indent="-285750">
              <a:buFont typeface="Arial" panose="020B0604020202020204" pitchFamily="34" charset="0"/>
              <a:buChar char="•"/>
            </a:pPr>
            <a:r>
              <a:rPr lang="en-US" dirty="0"/>
              <a:t>GridSearchCV</a:t>
            </a:r>
          </a:p>
          <a:p>
            <a:pPr lvl="1"/>
            <a:r>
              <a:rPr lang="en-US" b="1" dirty="0">
                <a:highlight>
                  <a:srgbClr val="00FFFF"/>
                </a:highlight>
              </a:rPr>
              <a:t>Ensemble Learning</a:t>
            </a:r>
          </a:p>
          <a:p>
            <a:pPr marL="742950" lvl="1" indent="-285750">
              <a:buFont typeface="Arial" panose="020B0604020202020204" pitchFamily="34" charset="0"/>
              <a:buChar char="•"/>
            </a:pPr>
            <a:r>
              <a:rPr lang="en-CA" dirty="0"/>
              <a:t>Bagging</a:t>
            </a:r>
          </a:p>
          <a:p>
            <a:pPr marL="742950" lvl="1" indent="-285750">
              <a:buFont typeface="Arial" panose="020B0604020202020204" pitchFamily="34" charset="0"/>
              <a:buChar char="•"/>
            </a:pPr>
            <a:r>
              <a:rPr lang="en-CA" dirty="0"/>
              <a:t>Boosting</a:t>
            </a:r>
          </a:p>
          <a:p>
            <a:pPr marL="742950" lvl="1" indent="-285750">
              <a:buFont typeface="Arial" panose="020B0604020202020204" pitchFamily="34" charset="0"/>
              <a:buChar char="•"/>
            </a:pPr>
            <a:r>
              <a:rPr lang="en-CA" dirty="0"/>
              <a:t>Stacking</a:t>
            </a:r>
          </a:p>
          <a:p>
            <a:pPr marL="742950" lvl="1" indent="-285750">
              <a:buFont typeface="Arial" panose="020B0604020202020204" pitchFamily="34" charset="0"/>
              <a:buChar char="•"/>
            </a:pPr>
            <a:r>
              <a:rPr lang="en-CA" b="1" dirty="0">
                <a:highlight>
                  <a:srgbClr val="00FFFF"/>
                </a:highlight>
              </a:rPr>
              <a:t>Voting</a:t>
            </a:r>
          </a:p>
        </p:txBody>
      </p:sp>
      <p:sp>
        <p:nvSpPr>
          <p:cNvPr id="17" name="Rectangle 16">
            <a:extLst>
              <a:ext uri="{FF2B5EF4-FFF2-40B4-BE49-F238E27FC236}">
                <a16:creationId xmlns:a16="http://schemas.microsoft.com/office/drawing/2014/main" id="{8CF57AA0-B203-4CE2-9B03-14DF17C7FF79}"/>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5FBF824-AC86-401B-890E-8547B74462AC}"/>
              </a:ext>
            </a:extLst>
          </p:cNvPr>
          <p:cNvPicPr>
            <a:picLocks noChangeAspect="1"/>
          </p:cNvPicPr>
          <p:nvPr/>
        </p:nvPicPr>
        <p:blipFill>
          <a:blip r:embed="rId3"/>
          <a:stretch>
            <a:fillRect/>
          </a:stretch>
        </p:blipFill>
        <p:spPr>
          <a:xfrm>
            <a:off x="4271979" y="1324491"/>
            <a:ext cx="7282669" cy="4034586"/>
          </a:xfrm>
          <a:prstGeom prst="rect">
            <a:avLst/>
          </a:prstGeom>
        </p:spPr>
      </p:pic>
      <p:grpSp>
        <p:nvGrpSpPr>
          <p:cNvPr id="16" name="Group 15">
            <a:extLst>
              <a:ext uri="{FF2B5EF4-FFF2-40B4-BE49-F238E27FC236}">
                <a16:creationId xmlns:a16="http://schemas.microsoft.com/office/drawing/2014/main" id="{75F56714-DE1D-439E-A30C-026A70279876}"/>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14932B48-9022-4CC2-8BD8-6461C6A28513}"/>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5D6952AC-180D-4782-A4BD-5C1B9B21D73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F9EF07AA-5F95-4F9E-A70D-BC6FDFB985D4}"/>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BE2B27DB-E18D-4722-A842-5A8A72412AAB}"/>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2" name="Rectangle: Rounded Corners 31">
                  <a:extLst>
                    <a:ext uri="{FF2B5EF4-FFF2-40B4-BE49-F238E27FC236}">
                      <a16:creationId xmlns:a16="http://schemas.microsoft.com/office/drawing/2014/main" id="{416801EB-A49E-4EB6-A5E8-70E023E1E92E}"/>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3" name="Rectangle: Rounded Corners 32">
                  <a:extLst>
                    <a:ext uri="{FF2B5EF4-FFF2-40B4-BE49-F238E27FC236}">
                      <a16:creationId xmlns:a16="http://schemas.microsoft.com/office/drawing/2014/main" id="{3B1BC2D3-B32C-4E2E-9783-8245C611A52B}"/>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8AF9425A-7CD0-45E3-B3F4-C75059A7538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31D83DBD-BDB3-4E20-AD6B-0DC7C5610710}"/>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94267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b="1" dirty="0">
                <a:highlight>
                  <a:srgbClr val="00FFFF"/>
                </a:highlight>
              </a:rPr>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92FFD43A-DB46-41F6-9AAC-059A6A5428A5}"/>
              </a:ext>
            </a:extLst>
          </p:cNvPr>
          <p:cNvPicPr>
            <a:picLocks noChangeAspect="1"/>
          </p:cNvPicPr>
          <p:nvPr/>
        </p:nvPicPr>
        <p:blipFill>
          <a:blip r:embed="rId2"/>
          <a:stretch>
            <a:fillRect/>
          </a:stretch>
        </p:blipFill>
        <p:spPr>
          <a:xfrm>
            <a:off x="4057208" y="1191140"/>
            <a:ext cx="7753792" cy="1951457"/>
          </a:xfrm>
          <a:prstGeom prst="rect">
            <a:avLst/>
          </a:prstGeom>
        </p:spPr>
      </p:pic>
      <p:sp>
        <p:nvSpPr>
          <p:cNvPr id="20" name="TextBox 19">
            <a:extLst>
              <a:ext uri="{FF2B5EF4-FFF2-40B4-BE49-F238E27FC236}">
                <a16:creationId xmlns:a16="http://schemas.microsoft.com/office/drawing/2014/main" id="{5F989D0D-201A-4577-AE2F-DE52E820649A}"/>
              </a:ext>
            </a:extLst>
          </p:cNvPr>
          <p:cNvSpPr txBox="1"/>
          <p:nvPr/>
        </p:nvSpPr>
        <p:spPr>
          <a:xfrm>
            <a:off x="4076137" y="3108197"/>
            <a:ext cx="7042774" cy="351138"/>
          </a:xfrm>
          <a:prstGeom prst="rect">
            <a:avLst/>
          </a:prstGeom>
          <a:solidFill>
            <a:schemeClr val="bg1"/>
          </a:solidFill>
        </p:spPr>
        <p:txBody>
          <a:bodyPr wrap="square" rtlCol="0">
            <a:noAutofit/>
          </a:bodyPr>
          <a:lstStyle/>
          <a:p>
            <a:r>
              <a:rPr lang="en-US" dirty="0"/>
              <a:t>Baseline Models Benchmarks</a:t>
            </a:r>
            <a:endParaRPr lang="en-CA" dirty="0"/>
          </a:p>
        </p:txBody>
      </p:sp>
      <p:grpSp>
        <p:nvGrpSpPr>
          <p:cNvPr id="16" name="Group 15">
            <a:extLst>
              <a:ext uri="{FF2B5EF4-FFF2-40B4-BE49-F238E27FC236}">
                <a16:creationId xmlns:a16="http://schemas.microsoft.com/office/drawing/2014/main" id="{6636DFAE-F72C-4907-86B2-B3823FA31A94}"/>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3AB9AF8C-958A-454E-8EBF-CCD4A7D5AB5C}"/>
                </a:ext>
              </a:extLst>
            </p:cNvPr>
            <p:cNvGrpSpPr/>
            <p:nvPr/>
          </p:nvGrpSpPr>
          <p:grpSpPr>
            <a:xfrm>
              <a:off x="3914274" y="166051"/>
              <a:ext cx="8046703" cy="883920"/>
              <a:chOff x="3914274" y="166051"/>
              <a:chExt cx="8046703" cy="883920"/>
            </a:xfrm>
          </p:grpSpPr>
          <p:sp>
            <p:nvSpPr>
              <p:cNvPr id="19" name="Rectangle 18">
                <a:extLst>
                  <a:ext uri="{FF2B5EF4-FFF2-40B4-BE49-F238E27FC236}">
                    <a16:creationId xmlns:a16="http://schemas.microsoft.com/office/drawing/2014/main" id="{517C5157-159F-4A9D-A0BD-33BC1DA2655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8AF5BC4B-F27B-4E99-8FD8-F0958435FE8B}"/>
                  </a:ext>
                </a:extLst>
              </p:cNvPr>
              <p:cNvGrpSpPr/>
              <p:nvPr/>
            </p:nvGrpSpPr>
            <p:grpSpPr>
              <a:xfrm>
                <a:off x="4341815" y="308009"/>
                <a:ext cx="5704672" cy="601581"/>
                <a:chOff x="775912" y="5254575"/>
                <a:chExt cx="5704672" cy="601581"/>
              </a:xfrm>
            </p:grpSpPr>
            <p:sp>
              <p:nvSpPr>
                <p:cNvPr id="29" name="Rectangle: Rounded Corners 28">
                  <a:extLst>
                    <a:ext uri="{FF2B5EF4-FFF2-40B4-BE49-F238E27FC236}">
                      <a16:creationId xmlns:a16="http://schemas.microsoft.com/office/drawing/2014/main" id="{6B9016CD-FA84-4EA8-95EC-AEBE37B1043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3A924C9D-0B09-4588-B536-A34E9BC0A6F3}"/>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9F63A5F-FFE7-466A-ABA9-285CE2666267}"/>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2" name="Rectangle: Rounded Corners 31">
                  <a:extLst>
                    <a:ext uri="{FF2B5EF4-FFF2-40B4-BE49-F238E27FC236}">
                      <a16:creationId xmlns:a16="http://schemas.microsoft.com/office/drawing/2014/main" id="{FF1E1694-5A48-4489-A4A0-7287FEF6483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18" name="Rectangle: Rounded Corners 17">
              <a:extLst>
                <a:ext uri="{FF2B5EF4-FFF2-40B4-BE49-F238E27FC236}">
                  <a16:creationId xmlns:a16="http://schemas.microsoft.com/office/drawing/2014/main" id="{8037C55C-F9EA-4FAA-9C73-660584EF580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946750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b="1" dirty="0">
                <a:highlight>
                  <a:srgbClr val="00FFFF"/>
                </a:highlight>
              </a:rPr>
              <a:t>Feature Optimized Models Benchmarks</a:t>
            </a:r>
            <a:endParaRPr lang="en-CA" b="1" dirty="0">
              <a:highlight>
                <a:srgbClr val="00FFFF"/>
              </a:highlight>
            </a:endParaRPr>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26C95495-08E4-436E-A256-50B4F36C06E1}"/>
              </a:ext>
            </a:extLst>
          </p:cNvPr>
          <p:cNvPicPr>
            <a:picLocks noChangeAspect="1"/>
          </p:cNvPicPr>
          <p:nvPr/>
        </p:nvPicPr>
        <p:blipFill>
          <a:blip r:embed="rId2"/>
          <a:stretch>
            <a:fillRect/>
          </a:stretch>
        </p:blipFill>
        <p:spPr>
          <a:xfrm>
            <a:off x="5286043" y="3333357"/>
            <a:ext cx="4328106" cy="28362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C7595CE-54D7-4CF7-B7E1-0E0EF56A8F07}"/>
              </a:ext>
            </a:extLst>
          </p:cNvPr>
          <p:cNvPicPr>
            <a:picLocks noChangeAspect="1"/>
          </p:cNvPicPr>
          <p:nvPr/>
        </p:nvPicPr>
        <p:blipFill>
          <a:blip r:embed="rId3"/>
          <a:stretch>
            <a:fillRect/>
          </a:stretch>
        </p:blipFill>
        <p:spPr>
          <a:xfrm>
            <a:off x="4107826" y="1191140"/>
            <a:ext cx="7042774" cy="1804932"/>
          </a:xfrm>
          <a:prstGeom prst="rect">
            <a:avLst/>
          </a:prstGeom>
        </p:spPr>
      </p:pic>
      <p:sp>
        <p:nvSpPr>
          <p:cNvPr id="18" name="TextBox 17">
            <a:extLst>
              <a:ext uri="{FF2B5EF4-FFF2-40B4-BE49-F238E27FC236}">
                <a16:creationId xmlns:a16="http://schemas.microsoft.com/office/drawing/2014/main" id="{1FCAB627-7FC1-4296-B4B0-72C422C98C93}"/>
              </a:ext>
            </a:extLst>
          </p:cNvPr>
          <p:cNvSpPr txBox="1"/>
          <p:nvPr/>
        </p:nvSpPr>
        <p:spPr>
          <a:xfrm>
            <a:off x="4470378" y="6175515"/>
            <a:ext cx="6934493" cy="351138"/>
          </a:xfrm>
          <a:prstGeom prst="rect">
            <a:avLst/>
          </a:prstGeom>
          <a:solidFill>
            <a:schemeClr val="bg1"/>
          </a:solidFill>
        </p:spPr>
        <p:txBody>
          <a:bodyPr wrap="square" rtlCol="0">
            <a:noAutofit/>
          </a:bodyPr>
          <a:lstStyle/>
          <a:p>
            <a:r>
              <a:rPr lang="en-US" dirty="0"/>
              <a:t>Comparison of Baseline and Feature Optimized Models Benchmarks.</a:t>
            </a:r>
            <a:endParaRPr lang="en-CA" dirty="0"/>
          </a:p>
        </p:txBody>
      </p:sp>
      <p:sp>
        <p:nvSpPr>
          <p:cNvPr id="20" name="TextBox 19">
            <a:extLst>
              <a:ext uri="{FF2B5EF4-FFF2-40B4-BE49-F238E27FC236}">
                <a16:creationId xmlns:a16="http://schemas.microsoft.com/office/drawing/2014/main" id="{D2D854C3-709E-47A5-90E3-611F07A21BC5}"/>
              </a:ext>
            </a:extLst>
          </p:cNvPr>
          <p:cNvSpPr txBox="1"/>
          <p:nvPr/>
        </p:nvSpPr>
        <p:spPr>
          <a:xfrm>
            <a:off x="4107825" y="2961672"/>
            <a:ext cx="7042774" cy="351138"/>
          </a:xfrm>
          <a:prstGeom prst="rect">
            <a:avLst/>
          </a:prstGeom>
          <a:solidFill>
            <a:schemeClr val="bg1"/>
          </a:solidFill>
        </p:spPr>
        <p:txBody>
          <a:bodyPr wrap="square" rtlCol="0">
            <a:noAutofit/>
          </a:bodyPr>
          <a:lstStyle/>
          <a:p>
            <a:pPr algn="ctr"/>
            <a:r>
              <a:rPr lang="en-US" dirty="0"/>
              <a:t>Feature Optimized Models Benchmarks</a:t>
            </a:r>
            <a:endParaRPr lang="en-CA" dirty="0"/>
          </a:p>
        </p:txBody>
      </p:sp>
      <p:grpSp>
        <p:nvGrpSpPr>
          <p:cNvPr id="21" name="Group 20">
            <a:extLst>
              <a:ext uri="{FF2B5EF4-FFF2-40B4-BE49-F238E27FC236}">
                <a16:creationId xmlns:a16="http://schemas.microsoft.com/office/drawing/2014/main" id="{D9A63CB9-89CB-45E2-A5D9-5F8FC196539D}"/>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FDE6D369-49D9-4BC7-B2C9-B2EC2625A523}"/>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66290705-E10B-43C3-A4AF-F5F444AE5F88}"/>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AC1ACED5-F74F-4747-87C6-DE652CD46F2B}"/>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7D8170B2-208C-48D6-A20A-2A47A74384A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64D0B9F9-8E91-4569-BA20-CA23CCF95E58}"/>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7308C904-3204-4DB0-9054-2497EE230DC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9" name="Rectangle: Rounded Corners 28">
                  <a:extLst>
                    <a:ext uri="{FF2B5EF4-FFF2-40B4-BE49-F238E27FC236}">
                      <a16:creationId xmlns:a16="http://schemas.microsoft.com/office/drawing/2014/main" id="{58C4D769-4CD7-4BB9-AB4D-20592D08291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3ACF66A0-83E0-4DD6-9199-C91FE455089B}"/>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295189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7B3102C-2B8D-4AB9-ABD3-96395372C4EC}"/>
              </a:ext>
            </a:extLst>
          </p:cNvPr>
          <p:cNvSpPr txBox="1"/>
          <p:nvPr/>
        </p:nvSpPr>
        <p:spPr>
          <a:xfrm>
            <a:off x="4095434" y="6245191"/>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18" name="TextBox 17">
            <a:extLst>
              <a:ext uri="{FF2B5EF4-FFF2-40B4-BE49-F238E27FC236}">
                <a16:creationId xmlns:a16="http://schemas.microsoft.com/office/drawing/2014/main" id="{B5567B30-1C6F-49B8-B25D-CC99D30CBA4A}"/>
              </a:ext>
            </a:extLst>
          </p:cNvPr>
          <p:cNvSpPr txBox="1"/>
          <p:nvPr/>
        </p:nvSpPr>
        <p:spPr>
          <a:xfrm>
            <a:off x="4078392" y="2887790"/>
            <a:ext cx="7854325" cy="351138"/>
          </a:xfrm>
          <a:prstGeom prst="rect">
            <a:avLst/>
          </a:prstGeom>
          <a:solidFill>
            <a:schemeClr val="bg1"/>
          </a:solidFill>
        </p:spPr>
        <p:txBody>
          <a:bodyPr wrap="square" rtlCol="0">
            <a:noAutofit/>
          </a:bodyPr>
          <a:lstStyle/>
          <a:p>
            <a:pPr algn="ctr"/>
            <a:r>
              <a:rPr lang="en-US" dirty="0"/>
              <a:t>Hyperparameters Tuned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b="1" dirty="0">
                <a:highlight>
                  <a:srgbClr val="00FFFF"/>
                </a:highlight>
              </a:rPr>
              <a:t>Hyperparameter Tuned Benchmarks</a:t>
            </a:r>
            <a:endParaRPr lang="en-CA" b="1" dirty="0">
              <a:highlight>
                <a:srgbClr val="00FFFF"/>
              </a:highlight>
            </a:endParaRPr>
          </a:p>
          <a:p>
            <a:pPr marL="742950" lvl="1" indent="-285750" fontAlgn="t">
              <a:buFont typeface="Arial" panose="020B0604020202020204" pitchFamily="34" charset="0"/>
              <a:buChar char="•"/>
            </a:pPr>
            <a:r>
              <a:rPr lang="en-US" b="1" dirty="0">
                <a:highlight>
                  <a:srgbClr val="00FFFF"/>
                </a:highlight>
              </a:rPr>
              <a:t>Learning Curves</a:t>
            </a:r>
            <a:endParaRPr lang="en-CA" b="1" dirty="0">
              <a:highlight>
                <a:srgbClr val="00FFFF"/>
              </a:highlight>
            </a:endParaRPr>
          </a:p>
          <a:p>
            <a:pPr marL="742950" lvl="1" indent="-285750" fontAlgn="t">
              <a:buFont typeface="Arial" panose="020B0604020202020204" pitchFamily="34" charset="0"/>
              <a:buChar char="•"/>
            </a:pPr>
            <a:r>
              <a:rPr lang="en-US" b="1" dirty="0">
                <a:highlight>
                  <a:srgbClr val="00FFFF"/>
                </a:highlight>
              </a:rPr>
              <a:t>ROC Curves / AUC</a:t>
            </a:r>
            <a:endParaRPr lang="en-CA" b="1" dirty="0">
              <a:highlight>
                <a:srgbClr val="00FFFF"/>
              </a:highlight>
            </a:endParaRPr>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9EEF0B73-4006-40E3-8043-335C2BC5866D}"/>
              </a:ext>
            </a:extLst>
          </p:cNvPr>
          <p:cNvPicPr>
            <a:picLocks noChangeAspect="1"/>
          </p:cNvPicPr>
          <p:nvPr/>
        </p:nvPicPr>
        <p:blipFill>
          <a:blip r:embed="rId2"/>
          <a:stretch>
            <a:fillRect/>
          </a:stretch>
        </p:blipFill>
        <p:spPr>
          <a:xfrm>
            <a:off x="4383612" y="1122815"/>
            <a:ext cx="7276139" cy="1873759"/>
          </a:xfrm>
          <a:prstGeom prst="rect">
            <a:avLst/>
          </a:prstGeom>
        </p:spPr>
      </p:pic>
      <p:pic>
        <p:nvPicPr>
          <p:cNvPr id="4" name="Picture 3">
            <a:extLst>
              <a:ext uri="{FF2B5EF4-FFF2-40B4-BE49-F238E27FC236}">
                <a16:creationId xmlns:a16="http://schemas.microsoft.com/office/drawing/2014/main" id="{B492C4DA-467D-47D4-B30D-29CF2E4067E7}"/>
              </a:ext>
            </a:extLst>
          </p:cNvPr>
          <p:cNvPicPr>
            <a:picLocks noChangeAspect="1"/>
          </p:cNvPicPr>
          <p:nvPr/>
        </p:nvPicPr>
        <p:blipFill>
          <a:blip r:embed="rId3"/>
          <a:stretch>
            <a:fillRect/>
          </a:stretch>
        </p:blipFill>
        <p:spPr>
          <a:xfrm>
            <a:off x="4078392" y="3334377"/>
            <a:ext cx="3108646" cy="3000031"/>
          </a:xfrm>
          <a:prstGeom prst="rect">
            <a:avLst/>
          </a:prstGeom>
        </p:spPr>
      </p:pic>
      <p:pic>
        <p:nvPicPr>
          <p:cNvPr id="6" name="Picture 5">
            <a:extLst>
              <a:ext uri="{FF2B5EF4-FFF2-40B4-BE49-F238E27FC236}">
                <a16:creationId xmlns:a16="http://schemas.microsoft.com/office/drawing/2014/main" id="{64848AD0-F5D9-47F9-9DFA-A8D61D16F30E}"/>
              </a:ext>
            </a:extLst>
          </p:cNvPr>
          <p:cNvPicPr>
            <a:picLocks noChangeAspect="1"/>
          </p:cNvPicPr>
          <p:nvPr/>
        </p:nvPicPr>
        <p:blipFill>
          <a:blip r:embed="rId4"/>
          <a:stretch>
            <a:fillRect/>
          </a:stretch>
        </p:blipFill>
        <p:spPr>
          <a:xfrm>
            <a:off x="8023976" y="3238928"/>
            <a:ext cx="3787770" cy="3101975"/>
          </a:xfrm>
          <a:prstGeom prst="rect">
            <a:avLst/>
          </a:prstGeom>
        </p:spPr>
      </p:pic>
      <p:sp>
        <p:nvSpPr>
          <p:cNvPr id="22" name="TextBox 21">
            <a:extLst>
              <a:ext uri="{FF2B5EF4-FFF2-40B4-BE49-F238E27FC236}">
                <a16:creationId xmlns:a16="http://schemas.microsoft.com/office/drawing/2014/main" id="{DC8B90B5-BC15-485C-BD4C-0F350A45B24B}"/>
              </a:ext>
            </a:extLst>
          </p:cNvPr>
          <p:cNvSpPr txBox="1"/>
          <p:nvPr/>
        </p:nvSpPr>
        <p:spPr>
          <a:xfrm>
            <a:off x="8021681" y="6297406"/>
            <a:ext cx="3787770" cy="285851"/>
          </a:xfrm>
          <a:prstGeom prst="rect">
            <a:avLst/>
          </a:prstGeom>
          <a:solidFill>
            <a:schemeClr val="bg1"/>
          </a:solidFill>
        </p:spPr>
        <p:txBody>
          <a:bodyPr wrap="square" rtlCol="0">
            <a:normAutofit fontScale="85000" lnSpcReduction="20000"/>
          </a:bodyPr>
          <a:lstStyle/>
          <a:p>
            <a:pPr algn="ctr"/>
            <a:r>
              <a:rPr lang="en-US" dirty="0"/>
              <a:t>ROC Curves / AUC</a:t>
            </a:r>
            <a:endParaRPr lang="en-CA" dirty="0"/>
          </a:p>
        </p:txBody>
      </p:sp>
      <p:grpSp>
        <p:nvGrpSpPr>
          <p:cNvPr id="20" name="Group 19">
            <a:extLst>
              <a:ext uri="{FF2B5EF4-FFF2-40B4-BE49-F238E27FC236}">
                <a16:creationId xmlns:a16="http://schemas.microsoft.com/office/drawing/2014/main" id="{14FFC96C-96C5-4684-A13C-874AB2C1ECF7}"/>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443C101F-67EA-43EB-B329-FF473F3BAB4E}"/>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EE58D97F-76A8-4339-8979-F5B0D342DC87}"/>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A1104B42-5084-4A20-A48D-761397FA8D5F}"/>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726615D8-1B8E-4756-97B1-33C3B2CB89A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5AD7F150-972F-43B0-B8EE-CF598A237F8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D5611B4B-3D29-450E-85C8-0C3E460BDF29}"/>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0" name="Rectangle: Rounded Corners 29">
                  <a:extLst>
                    <a:ext uri="{FF2B5EF4-FFF2-40B4-BE49-F238E27FC236}">
                      <a16:creationId xmlns:a16="http://schemas.microsoft.com/office/drawing/2014/main" id="{37DFA2DB-0860-4345-B094-3424AC482BF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9952DC08-5178-4918-A3DE-F293738E8348}"/>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0247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Bagging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b="1" dirty="0">
                <a:highlight>
                  <a:srgbClr val="00FFFF"/>
                </a:highlight>
              </a:rPr>
              <a:t>Bagging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Ensemble Size</a:t>
            </a:r>
            <a:endParaRPr lang="en-CA" b="1" dirty="0">
              <a:highlight>
                <a:srgbClr val="00FFFF"/>
              </a:highlight>
            </a:endParaRPr>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3" name="Picture 2">
            <a:extLst>
              <a:ext uri="{FF2B5EF4-FFF2-40B4-BE49-F238E27FC236}">
                <a16:creationId xmlns:a16="http://schemas.microsoft.com/office/drawing/2014/main" id="{9D36DF00-76F4-4C85-9B0A-AD88A8BAE6E7}"/>
              </a:ext>
            </a:extLst>
          </p:cNvPr>
          <p:cNvPicPr>
            <a:picLocks noChangeAspect="1"/>
          </p:cNvPicPr>
          <p:nvPr/>
        </p:nvPicPr>
        <p:blipFill>
          <a:blip r:embed="rId3"/>
          <a:stretch>
            <a:fillRect/>
          </a:stretch>
        </p:blipFill>
        <p:spPr>
          <a:xfrm>
            <a:off x="4055523" y="2818596"/>
            <a:ext cx="3666029" cy="3545759"/>
          </a:xfrm>
          <a:prstGeom prst="rect">
            <a:avLst/>
          </a:prstGeom>
        </p:spPr>
      </p:pic>
      <p:pic>
        <p:nvPicPr>
          <p:cNvPr id="7" name="Picture 6">
            <a:extLst>
              <a:ext uri="{FF2B5EF4-FFF2-40B4-BE49-F238E27FC236}">
                <a16:creationId xmlns:a16="http://schemas.microsoft.com/office/drawing/2014/main" id="{1F5EAF5D-4179-4516-A3F2-3FA4040E477A}"/>
              </a:ext>
            </a:extLst>
          </p:cNvPr>
          <p:cNvPicPr>
            <a:picLocks noChangeAspect="1"/>
          </p:cNvPicPr>
          <p:nvPr/>
        </p:nvPicPr>
        <p:blipFill>
          <a:blip r:embed="rId4"/>
          <a:stretch>
            <a:fillRect/>
          </a:stretch>
        </p:blipFill>
        <p:spPr>
          <a:xfrm>
            <a:off x="8080403" y="2818596"/>
            <a:ext cx="3670327" cy="3545759"/>
          </a:xfrm>
          <a:prstGeom prst="rect">
            <a:avLst/>
          </a:prstGeom>
        </p:spPr>
      </p:pic>
      <p:pic>
        <p:nvPicPr>
          <p:cNvPr id="21" name="Picture 20">
            <a:extLst>
              <a:ext uri="{FF2B5EF4-FFF2-40B4-BE49-F238E27FC236}">
                <a16:creationId xmlns:a16="http://schemas.microsoft.com/office/drawing/2014/main" id="{029B6A71-A87C-4E13-AF22-6D8DD931B7D9}"/>
              </a:ext>
            </a:extLst>
          </p:cNvPr>
          <p:cNvPicPr>
            <a:picLocks noChangeAspect="1"/>
          </p:cNvPicPr>
          <p:nvPr/>
        </p:nvPicPr>
        <p:blipFill>
          <a:blip r:embed="rId5"/>
          <a:stretch>
            <a:fillRect/>
          </a:stretch>
        </p:blipFill>
        <p:spPr>
          <a:xfrm>
            <a:off x="3989512" y="1091711"/>
            <a:ext cx="7896225" cy="1495425"/>
          </a:xfrm>
          <a:prstGeom prst="rect">
            <a:avLst/>
          </a:prstGeom>
        </p:spPr>
      </p:pic>
      <p:grpSp>
        <p:nvGrpSpPr>
          <p:cNvPr id="24" name="Group 23">
            <a:extLst>
              <a:ext uri="{FF2B5EF4-FFF2-40B4-BE49-F238E27FC236}">
                <a16:creationId xmlns:a16="http://schemas.microsoft.com/office/drawing/2014/main" id="{B46175BE-0416-4ECB-BECF-96B604DDF2ED}"/>
              </a:ext>
            </a:extLst>
          </p:cNvPr>
          <p:cNvGrpSpPr/>
          <p:nvPr/>
        </p:nvGrpSpPr>
        <p:grpSpPr>
          <a:xfrm>
            <a:off x="231024" y="166051"/>
            <a:ext cx="11729954" cy="883920"/>
            <a:chOff x="3914274" y="166051"/>
            <a:chExt cx="8046703" cy="883920"/>
          </a:xfrm>
        </p:grpSpPr>
        <p:grpSp>
          <p:nvGrpSpPr>
            <p:cNvPr id="25" name="Group 24">
              <a:extLst>
                <a:ext uri="{FF2B5EF4-FFF2-40B4-BE49-F238E27FC236}">
                  <a16:creationId xmlns:a16="http://schemas.microsoft.com/office/drawing/2014/main" id="{F74CD4E0-6FBB-4F68-9370-4C334544CEF9}"/>
                </a:ext>
              </a:extLst>
            </p:cNvPr>
            <p:cNvGrpSpPr/>
            <p:nvPr/>
          </p:nvGrpSpPr>
          <p:grpSpPr>
            <a:xfrm>
              <a:off x="3914274" y="166051"/>
              <a:ext cx="8046703" cy="883920"/>
              <a:chOff x="3914274" y="166051"/>
              <a:chExt cx="8046703" cy="883920"/>
            </a:xfrm>
          </p:grpSpPr>
          <p:sp>
            <p:nvSpPr>
              <p:cNvPr id="27" name="Rectangle 26">
                <a:extLst>
                  <a:ext uri="{FF2B5EF4-FFF2-40B4-BE49-F238E27FC236}">
                    <a16:creationId xmlns:a16="http://schemas.microsoft.com/office/drawing/2014/main" id="{BEA7822B-BFD9-4F37-8ADB-B1B0D074C98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453C35A7-5FEC-45BE-9AAB-C0158B5F52E0}"/>
                  </a:ext>
                </a:extLst>
              </p:cNvPr>
              <p:cNvGrpSpPr/>
              <p:nvPr/>
            </p:nvGrpSpPr>
            <p:grpSpPr>
              <a:xfrm>
                <a:off x="4341815" y="308009"/>
                <a:ext cx="5704672" cy="601581"/>
                <a:chOff x="775912" y="5254575"/>
                <a:chExt cx="5704672" cy="601581"/>
              </a:xfrm>
            </p:grpSpPr>
            <p:sp>
              <p:nvSpPr>
                <p:cNvPr id="29" name="Rectangle: Rounded Corners 28">
                  <a:extLst>
                    <a:ext uri="{FF2B5EF4-FFF2-40B4-BE49-F238E27FC236}">
                      <a16:creationId xmlns:a16="http://schemas.microsoft.com/office/drawing/2014/main" id="{08D49583-E91A-47D2-8F1D-600B9BD2276A}"/>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01C32234-2D12-48B8-84C6-D41FCB45F3E0}"/>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4A7324EC-76B1-441C-B16B-A5C328390DA4}"/>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2" name="Rectangle: Rounded Corners 31">
                  <a:extLst>
                    <a:ext uri="{FF2B5EF4-FFF2-40B4-BE49-F238E27FC236}">
                      <a16:creationId xmlns:a16="http://schemas.microsoft.com/office/drawing/2014/main" id="{E8F33A91-705B-4D28-8DB7-AC800DFFE56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6" name="Rectangle: Rounded Corners 25">
              <a:extLst>
                <a:ext uri="{FF2B5EF4-FFF2-40B4-BE49-F238E27FC236}">
                  <a16:creationId xmlns:a16="http://schemas.microsoft.com/office/drawing/2014/main" id="{7E610899-208F-437D-B1DA-822E527B47C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025922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78392" y="2491407"/>
            <a:ext cx="7854325" cy="351138"/>
          </a:xfrm>
          <a:prstGeom prst="rect">
            <a:avLst/>
          </a:prstGeom>
          <a:solidFill>
            <a:schemeClr val="bg1"/>
          </a:solidFill>
        </p:spPr>
        <p:txBody>
          <a:bodyPr wrap="square" rtlCol="0">
            <a:noAutofit/>
          </a:bodyPr>
          <a:lstStyle/>
          <a:p>
            <a:pPr algn="ctr"/>
            <a:r>
              <a:rPr lang="en-US" dirty="0"/>
              <a:t>Boosting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Boosting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Ensemble Size</a:t>
            </a:r>
            <a:endParaRPr lang="en-CA" b="1" dirty="0">
              <a:highlight>
                <a:srgbClr val="00FFFF"/>
              </a:highlight>
            </a:endParaRPr>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Training / Testing Errors</a:t>
            </a:r>
          </a:p>
          <a:p>
            <a:pPr marL="742950" lvl="1" indent="-285750" fontAlgn="t">
              <a:buFont typeface="Arial" panose="020B0604020202020204" pitchFamily="34" charset="0"/>
              <a:buChar char="•"/>
            </a:pPr>
            <a:r>
              <a:rPr lang="en-US" dirty="0"/>
              <a:t>F1-Score by </a:t>
            </a:r>
            <a:r>
              <a:rPr lang="en-CA" dirty="0"/>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285148" y="6322616"/>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7920050" y="6364356"/>
            <a:ext cx="3787770" cy="285851"/>
          </a:xfrm>
          <a:prstGeom prst="rect">
            <a:avLst/>
          </a:prstGeom>
          <a:solidFill>
            <a:schemeClr val="bg1"/>
          </a:solidFill>
        </p:spPr>
        <p:txBody>
          <a:bodyPr wrap="square" rtlCol="0">
            <a:normAutofit fontScale="85000" lnSpcReduction="20000"/>
          </a:bodyPr>
          <a:lstStyle/>
          <a:p>
            <a:pPr algn="ctr"/>
            <a:r>
              <a:rPr lang="en-US" dirty="0"/>
              <a:t>F1-Score By Ensemble Size</a:t>
            </a:r>
            <a:endParaRPr lang="en-CA" dirty="0"/>
          </a:p>
        </p:txBody>
      </p:sp>
      <p:pic>
        <p:nvPicPr>
          <p:cNvPr id="2" name="Picture 1">
            <a:extLst>
              <a:ext uri="{FF2B5EF4-FFF2-40B4-BE49-F238E27FC236}">
                <a16:creationId xmlns:a16="http://schemas.microsoft.com/office/drawing/2014/main" id="{0E2C51AF-034A-42A7-8F1F-EB2C9D729967}"/>
              </a:ext>
            </a:extLst>
          </p:cNvPr>
          <p:cNvPicPr>
            <a:picLocks noChangeAspect="1"/>
          </p:cNvPicPr>
          <p:nvPr/>
        </p:nvPicPr>
        <p:blipFill>
          <a:blip r:embed="rId3"/>
          <a:stretch>
            <a:fillRect/>
          </a:stretch>
        </p:blipFill>
        <p:spPr>
          <a:xfrm>
            <a:off x="4036492" y="1068820"/>
            <a:ext cx="7896225" cy="1447800"/>
          </a:xfrm>
          <a:prstGeom prst="rect">
            <a:avLst/>
          </a:prstGeom>
        </p:spPr>
      </p:pic>
      <p:pic>
        <p:nvPicPr>
          <p:cNvPr id="4" name="Picture 3">
            <a:extLst>
              <a:ext uri="{FF2B5EF4-FFF2-40B4-BE49-F238E27FC236}">
                <a16:creationId xmlns:a16="http://schemas.microsoft.com/office/drawing/2014/main" id="{F516F1F3-9D00-40F6-A4E1-E8C13230EA18}"/>
              </a:ext>
            </a:extLst>
          </p:cNvPr>
          <p:cNvPicPr>
            <a:picLocks noChangeAspect="1"/>
          </p:cNvPicPr>
          <p:nvPr/>
        </p:nvPicPr>
        <p:blipFill>
          <a:blip r:embed="rId4"/>
          <a:stretch>
            <a:fillRect/>
          </a:stretch>
        </p:blipFill>
        <p:spPr>
          <a:xfrm>
            <a:off x="4079408" y="2856096"/>
            <a:ext cx="3630395" cy="3545760"/>
          </a:xfrm>
          <a:prstGeom prst="rect">
            <a:avLst/>
          </a:prstGeom>
        </p:spPr>
      </p:pic>
      <p:pic>
        <p:nvPicPr>
          <p:cNvPr id="6" name="Picture 5">
            <a:extLst>
              <a:ext uri="{FF2B5EF4-FFF2-40B4-BE49-F238E27FC236}">
                <a16:creationId xmlns:a16="http://schemas.microsoft.com/office/drawing/2014/main" id="{ACDFEE23-7D93-4A47-9563-C3F9C7D95885}"/>
              </a:ext>
            </a:extLst>
          </p:cNvPr>
          <p:cNvPicPr>
            <a:picLocks noChangeAspect="1"/>
          </p:cNvPicPr>
          <p:nvPr/>
        </p:nvPicPr>
        <p:blipFill>
          <a:blip r:embed="rId5"/>
          <a:stretch>
            <a:fillRect/>
          </a:stretch>
        </p:blipFill>
        <p:spPr>
          <a:xfrm>
            <a:off x="8291706" y="2971800"/>
            <a:ext cx="3511741" cy="3392555"/>
          </a:xfrm>
          <a:prstGeom prst="rect">
            <a:avLst/>
          </a:prstGeom>
        </p:spPr>
      </p:pic>
      <p:grpSp>
        <p:nvGrpSpPr>
          <p:cNvPr id="21" name="Group 20">
            <a:extLst>
              <a:ext uri="{FF2B5EF4-FFF2-40B4-BE49-F238E27FC236}">
                <a16:creationId xmlns:a16="http://schemas.microsoft.com/office/drawing/2014/main" id="{837CC357-934C-431D-9509-B5DDF7E9A37F}"/>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88A056A7-8172-4BDC-94A5-DBD26023A9A6}"/>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9FD90612-D27A-492C-B1CB-68C27CC4FA1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E14E3C27-34F5-4CAC-B168-88FE4656EEE2}"/>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0EE89168-A95E-401F-A44B-40A557E8B122}"/>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A62C0781-3EDC-42D1-BCB2-591461DE9D9E}"/>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A3EFBF06-E046-4D35-8618-85195CE3BD8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1" name="Rectangle: Rounded Corners 30">
                  <a:extLst>
                    <a:ext uri="{FF2B5EF4-FFF2-40B4-BE49-F238E27FC236}">
                      <a16:creationId xmlns:a16="http://schemas.microsoft.com/office/drawing/2014/main" id="{496578E7-2127-4903-BD60-99B31CEE5EF2}"/>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7AC125F7-48CF-4778-978F-5642AD45621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387667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3962024" y="2001561"/>
            <a:ext cx="7854325" cy="351138"/>
          </a:xfrm>
          <a:prstGeom prst="rect">
            <a:avLst/>
          </a:prstGeom>
          <a:solidFill>
            <a:schemeClr val="bg1"/>
          </a:solidFill>
        </p:spPr>
        <p:txBody>
          <a:bodyPr wrap="square" rtlCol="0">
            <a:noAutofit/>
          </a:bodyPr>
          <a:lstStyle/>
          <a:p>
            <a:pPr algn="ctr"/>
            <a:r>
              <a:rPr lang="en-US" dirty="0"/>
              <a:t>Stacking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Stacking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p>
          <a:p>
            <a:pPr marL="742950" lvl="1" indent="-285750" fontAlgn="t">
              <a:buFont typeface="Arial" panose="020B0604020202020204" pitchFamily="34" charset="0"/>
              <a:buChar char="•"/>
            </a:pPr>
            <a:r>
              <a:rPr lang="en-US" b="1" dirty="0">
                <a:highlight>
                  <a:srgbClr val="00FFFF"/>
                </a:highlight>
              </a:rPr>
              <a:t>F1-Score by </a:t>
            </a:r>
            <a:r>
              <a:rPr lang="en-CA" b="1" dirty="0">
                <a:highlight>
                  <a:srgbClr val="00FFFF"/>
                </a:highlight>
              </a:rPr>
              <a:t>Classifier</a:t>
            </a:r>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4404089" y="5694725"/>
            <a:ext cx="320678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sp>
        <p:nvSpPr>
          <p:cNvPr id="22" name="TextBox 21">
            <a:extLst>
              <a:ext uri="{FF2B5EF4-FFF2-40B4-BE49-F238E27FC236}">
                <a16:creationId xmlns:a16="http://schemas.microsoft.com/office/drawing/2014/main" id="{DC8B90B5-BC15-485C-BD4C-0F350A45B24B}"/>
              </a:ext>
            </a:extLst>
          </p:cNvPr>
          <p:cNvSpPr txBox="1"/>
          <p:nvPr/>
        </p:nvSpPr>
        <p:spPr>
          <a:xfrm>
            <a:off x="8138801" y="5729802"/>
            <a:ext cx="3787770" cy="285851"/>
          </a:xfrm>
          <a:prstGeom prst="rect">
            <a:avLst/>
          </a:prstGeom>
          <a:solidFill>
            <a:schemeClr val="bg1"/>
          </a:solidFill>
        </p:spPr>
        <p:txBody>
          <a:bodyPr wrap="square" rtlCol="0">
            <a:normAutofit fontScale="85000" lnSpcReduction="20000"/>
          </a:bodyPr>
          <a:lstStyle/>
          <a:p>
            <a:pPr algn="ctr"/>
            <a:r>
              <a:rPr lang="en-US" dirty="0"/>
              <a:t>F1-Score By Classifier</a:t>
            </a:r>
            <a:endParaRPr lang="en-CA" dirty="0"/>
          </a:p>
        </p:txBody>
      </p:sp>
      <p:pic>
        <p:nvPicPr>
          <p:cNvPr id="18" name="Picture 17">
            <a:extLst>
              <a:ext uri="{FF2B5EF4-FFF2-40B4-BE49-F238E27FC236}">
                <a16:creationId xmlns:a16="http://schemas.microsoft.com/office/drawing/2014/main" id="{D25BF2A7-9C66-47B3-887A-65ED0EBEEF75}"/>
              </a:ext>
            </a:extLst>
          </p:cNvPr>
          <p:cNvPicPr>
            <a:picLocks noChangeAspect="1"/>
          </p:cNvPicPr>
          <p:nvPr/>
        </p:nvPicPr>
        <p:blipFill>
          <a:blip r:embed="rId3"/>
          <a:stretch>
            <a:fillRect/>
          </a:stretch>
        </p:blipFill>
        <p:spPr>
          <a:xfrm>
            <a:off x="3994275" y="1144572"/>
            <a:ext cx="7886700" cy="904875"/>
          </a:xfrm>
          <a:prstGeom prst="rect">
            <a:avLst/>
          </a:prstGeom>
        </p:spPr>
      </p:pic>
      <p:pic>
        <p:nvPicPr>
          <p:cNvPr id="24" name="Picture 23">
            <a:extLst>
              <a:ext uri="{FF2B5EF4-FFF2-40B4-BE49-F238E27FC236}">
                <a16:creationId xmlns:a16="http://schemas.microsoft.com/office/drawing/2014/main" id="{215D758C-FC6E-490E-B357-A20F13173E05}"/>
              </a:ext>
            </a:extLst>
          </p:cNvPr>
          <p:cNvPicPr>
            <a:picLocks noChangeAspect="1"/>
          </p:cNvPicPr>
          <p:nvPr/>
        </p:nvPicPr>
        <p:blipFill>
          <a:blip r:embed="rId4"/>
          <a:stretch>
            <a:fillRect/>
          </a:stretch>
        </p:blipFill>
        <p:spPr>
          <a:xfrm>
            <a:off x="4094908" y="3086424"/>
            <a:ext cx="3825142" cy="2587596"/>
          </a:xfrm>
          <a:prstGeom prst="rect">
            <a:avLst/>
          </a:prstGeom>
        </p:spPr>
      </p:pic>
      <p:pic>
        <p:nvPicPr>
          <p:cNvPr id="25" name="Picture 24">
            <a:extLst>
              <a:ext uri="{FF2B5EF4-FFF2-40B4-BE49-F238E27FC236}">
                <a16:creationId xmlns:a16="http://schemas.microsoft.com/office/drawing/2014/main" id="{80DB01B0-0A25-45DE-BA31-5F03016AF172}"/>
              </a:ext>
            </a:extLst>
          </p:cNvPr>
          <p:cNvPicPr>
            <a:picLocks noChangeAspect="1"/>
          </p:cNvPicPr>
          <p:nvPr/>
        </p:nvPicPr>
        <p:blipFill>
          <a:blip r:embed="rId5"/>
          <a:stretch>
            <a:fillRect/>
          </a:stretch>
        </p:blipFill>
        <p:spPr>
          <a:xfrm>
            <a:off x="8056471" y="3001037"/>
            <a:ext cx="3759878" cy="2587596"/>
          </a:xfrm>
          <a:prstGeom prst="rect">
            <a:avLst/>
          </a:prstGeom>
        </p:spPr>
      </p:pic>
      <p:sp>
        <p:nvSpPr>
          <p:cNvPr id="26" name="TextBox 25">
            <a:extLst>
              <a:ext uri="{FF2B5EF4-FFF2-40B4-BE49-F238E27FC236}">
                <a16:creationId xmlns:a16="http://schemas.microsoft.com/office/drawing/2014/main" id="{7DF5F074-3965-45C2-B309-2B0F258066FB}"/>
              </a:ext>
            </a:extLst>
          </p:cNvPr>
          <p:cNvSpPr txBox="1"/>
          <p:nvPr/>
        </p:nvSpPr>
        <p:spPr>
          <a:xfrm flipH="1">
            <a:off x="3538612" y="2287313"/>
            <a:ext cx="8762875" cy="307777"/>
          </a:xfrm>
          <a:prstGeom prst="rect">
            <a:avLst/>
          </a:prstGeom>
          <a:noFill/>
        </p:spPr>
        <p:txBody>
          <a:bodyPr wrap="square" rtlCol="0">
            <a:spAutoFit/>
          </a:bodyPr>
          <a:lstStyle/>
          <a:p>
            <a:pPr algn="ctr"/>
            <a:r>
              <a:rPr lang="en-US" sz="1400" dirty="0"/>
              <a:t>Random Forest -&gt; Linear SVC -&gt; Multinomial Naïve Bayes -&gt; </a:t>
            </a:r>
            <a:r>
              <a:rPr lang="en-US" sz="1400" b="1" dirty="0"/>
              <a:t>Stacking Logistic Regression</a:t>
            </a:r>
            <a:endParaRPr lang="en-CA" sz="1400" b="1" dirty="0"/>
          </a:p>
        </p:txBody>
      </p:sp>
      <p:grpSp>
        <p:nvGrpSpPr>
          <p:cNvPr id="21" name="Group 20">
            <a:extLst>
              <a:ext uri="{FF2B5EF4-FFF2-40B4-BE49-F238E27FC236}">
                <a16:creationId xmlns:a16="http://schemas.microsoft.com/office/drawing/2014/main" id="{1A4C67A0-89DB-4113-A1B4-61E2531BD377}"/>
              </a:ext>
            </a:extLst>
          </p:cNvPr>
          <p:cNvGrpSpPr/>
          <p:nvPr/>
        </p:nvGrpSpPr>
        <p:grpSpPr>
          <a:xfrm>
            <a:off x="231024" y="166051"/>
            <a:ext cx="11729954" cy="883920"/>
            <a:chOff x="3914274" y="166051"/>
            <a:chExt cx="8046703" cy="883920"/>
          </a:xfrm>
        </p:grpSpPr>
        <p:grpSp>
          <p:nvGrpSpPr>
            <p:cNvPr id="27" name="Group 26">
              <a:extLst>
                <a:ext uri="{FF2B5EF4-FFF2-40B4-BE49-F238E27FC236}">
                  <a16:creationId xmlns:a16="http://schemas.microsoft.com/office/drawing/2014/main" id="{37F91B6B-1A9F-4006-A6DA-855AD7538990}"/>
                </a:ext>
              </a:extLst>
            </p:cNvPr>
            <p:cNvGrpSpPr/>
            <p:nvPr/>
          </p:nvGrpSpPr>
          <p:grpSpPr>
            <a:xfrm>
              <a:off x="3914274" y="166051"/>
              <a:ext cx="8046703" cy="883920"/>
              <a:chOff x="3914274" y="166051"/>
              <a:chExt cx="8046703" cy="883920"/>
            </a:xfrm>
          </p:grpSpPr>
          <p:sp>
            <p:nvSpPr>
              <p:cNvPr id="29" name="Rectangle 28">
                <a:extLst>
                  <a:ext uri="{FF2B5EF4-FFF2-40B4-BE49-F238E27FC236}">
                    <a16:creationId xmlns:a16="http://schemas.microsoft.com/office/drawing/2014/main" id="{D77ACB2C-2106-4461-B639-891A2E18D7B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34666AF7-3152-4EB6-AF97-36E68CE3F8FA}"/>
                  </a:ext>
                </a:extLst>
              </p:cNvPr>
              <p:cNvGrpSpPr/>
              <p:nvPr/>
            </p:nvGrpSpPr>
            <p:grpSpPr>
              <a:xfrm>
                <a:off x="4341815" y="308009"/>
                <a:ext cx="5704672" cy="601581"/>
                <a:chOff x="775912" y="5254575"/>
                <a:chExt cx="5704672" cy="601581"/>
              </a:xfrm>
            </p:grpSpPr>
            <p:sp>
              <p:nvSpPr>
                <p:cNvPr id="31" name="Rectangle: Rounded Corners 30">
                  <a:extLst>
                    <a:ext uri="{FF2B5EF4-FFF2-40B4-BE49-F238E27FC236}">
                      <a16:creationId xmlns:a16="http://schemas.microsoft.com/office/drawing/2014/main" id="{735946FC-8898-40FC-8426-9EB98E4A5A6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32" name="Rectangle: Rounded Corners 31">
                  <a:extLst>
                    <a:ext uri="{FF2B5EF4-FFF2-40B4-BE49-F238E27FC236}">
                      <a16:creationId xmlns:a16="http://schemas.microsoft.com/office/drawing/2014/main" id="{0AAE8005-CED4-47FC-8DE1-C1E91F140637}"/>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93285EDE-E9C4-4D94-9F4D-D68391BC70F0}"/>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4" name="Rectangle: Rounded Corners 33">
                  <a:extLst>
                    <a:ext uri="{FF2B5EF4-FFF2-40B4-BE49-F238E27FC236}">
                      <a16:creationId xmlns:a16="http://schemas.microsoft.com/office/drawing/2014/main" id="{31428D0A-D585-4B3F-9807-CEA920915014}"/>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8" name="Rectangle: Rounded Corners 27">
              <a:extLst>
                <a:ext uri="{FF2B5EF4-FFF2-40B4-BE49-F238E27FC236}">
                  <a16:creationId xmlns:a16="http://schemas.microsoft.com/office/drawing/2014/main" id="{16AC24D6-ADF5-475D-BC88-992FB547A8A1}"/>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58165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913354E-1AE9-449E-804B-50F9C997660D}"/>
              </a:ext>
            </a:extLst>
          </p:cNvPr>
          <p:cNvSpPr txBox="1"/>
          <p:nvPr/>
        </p:nvSpPr>
        <p:spPr>
          <a:xfrm>
            <a:off x="4010462" y="2218293"/>
            <a:ext cx="7854325" cy="351138"/>
          </a:xfrm>
          <a:prstGeom prst="rect">
            <a:avLst/>
          </a:prstGeom>
          <a:solidFill>
            <a:schemeClr val="bg1"/>
          </a:solidFill>
        </p:spPr>
        <p:txBody>
          <a:bodyPr wrap="square" rtlCol="0">
            <a:noAutofit/>
          </a:bodyPr>
          <a:lstStyle/>
          <a:p>
            <a:pPr algn="ctr"/>
            <a:r>
              <a:rPr lang="en-US" dirty="0"/>
              <a:t>Voting Ensemble Learning Benchmarks</a:t>
            </a:r>
            <a:endParaRPr lang="en-CA" dirty="0"/>
          </a:p>
        </p:txBody>
      </p:sp>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b="1" dirty="0">
                <a:highlight>
                  <a:srgbClr val="00FFFF"/>
                </a:highlight>
              </a:rPr>
              <a:t>Voting Ensemble Learning Benchmarks</a:t>
            </a:r>
          </a:p>
          <a:p>
            <a:pPr marL="742950" lvl="1" indent="-285750" fontAlgn="t">
              <a:buFont typeface="Arial" panose="020B0604020202020204" pitchFamily="34" charset="0"/>
              <a:buChar char="•"/>
            </a:pPr>
            <a:r>
              <a:rPr lang="en-US" b="1" dirty="0">
                <a:highlight>
                  <a:srgbClr val="00FFFF"/>
                </a:highlight>
              </a:rPr>
              <a:t>Training / Testing Errors</a:t>
            </a:r>
            <a:endParaRPr lang="en-CA" b="1" dirty="0">
              <a:highlight>
                <a:srgbClr val="00FFFF"/>
              </a:highlight>
            </a:endParaRPr>
          </a:p>
          <a:p>
            <a:pPr marL="342900" indent="-342900" fontAlgn="t">
              <a:buFont typeface="+mj-lt"/>
              <a:buAutoNum type="arabicPeriod"/>
            </a:pPr>
            <a:r>
              <a:rPr lang="en-US" dirty="0"/>
              <a:t>Overall Benchmarks</a:t>
            </a:r>
            <a:endParaRPr lang="en-CA"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6BEAA38-0227-4AB8-9B90-0488FA20C532}"/>
              </a:ext>
            </a:extLst>
          </p:cNvPr>
          <p:cNvSpPr txBox="1"/>
          <p:nvPr/>
        </p:nvSpPr>
        <p:spPr>
          <a:xfrm>
            <a:off x="6091531" y="4944284"/>
            <a:ext cx="3050690" cy="369332"/>
          </a:xfrm>
          <a:prstGeom prst="rect">
            <a:avLst/>
          </a:prstGeom>
          <a:solidFill>
            <a:schemeClr val="bg1"/>
          </a:solidFill>
        </p:spPr>
        <p:txBody>
          <a:bodyPr wrap="square" rtlCol="0">
            <a:normAutofit/>
          </a:bodyPr>
          <a:lstStyle/>
          <a:p>
            <a:pPr algn="ctr"/>
            <a:r>
              <a:rPr lang="en-US" dirty="0"/>
              <a:t>Training / Testing Errors</a:t>
            </a:r>
            <a:endParaRPr lang="en-CA" dirty="0"/>
          </a:p>
        </p:txBody>
      </p:sp>
      <p:pic>
        <p:nvPicPr>
          <p:cNvPr id="2" name="Picture 1">
            <a:extLst>
              <a:ext uri="{FF2B5EF4-FFF2-40B4-BE49-F238E27FC236}">
                <a16:creationId xmlns:a16="http://schemas.microsoft.com/office/drawing/2014/main" id="{3E19E9EB-7F92-4ED6-B401-DDCF588FD939}"/>
              </a:ext>
            </a:extLst>
          </p:cNvPr>
          <p:cNvPicPr>
            <a:picLocks noChangeAspect="1"/>
          </p:cNvPicPr>
          <p:nvPr/>
        </p:nvPicPr>
        <p:blipFill>
          <a:blip r:embed="rId3"/>
          <a:stretch>
            <a:fillRect/>
          </a:stretch>
        </p:blipFill>
        <p:spPr>
          <a:xfrm>
            <a:off x="5755899" y="2530878"/>
            <a:ext cx="3683250" cy="2413406"/>
          </a:xfrm>
          <a:prstGeom prst="rect">
            <a:avLst/>
          </a:prstGeom>
        </p:spPr>
      </p:pic>
      <p:pic>
        <p:nvPicPr>
          <p:cNvPr id="3" name="Picture 2">
            <a:extLst>
              <a:ext uri="{FF2B5EF4-FFF2-40B4-BE49-F238E27FC236}">
                <a16:creationId xmlns:a16="http://schemas.microsoft.com/office/drawing/2014/main" id="{FEF59B5A-2A7A-4AAF-B6C0-9A72D1A61244}"/>
              </a:ext>
            </a:extLst>
          </p:cNvPr>
          <p:cNvPicPr>
            <a:picLocks noChangeAspect="1"/>
          </p:cNvPicPr>
          <p:nvPr/>
        </p:nvPicPr>
        <p:blipFill>
          <a:blip r:embed="rId4"/>
          <a:stretch>
            <a:fillRect/>
          </a:stretch>
        </p:blipFill>
        <p:spPr>
          <a:xfrm>
            <a:off x="3989512" y="1084597"/>
            <a:ext cx="7896225" cy="1181100"/>
          </a:xfrm>
          <a:prstGeom prst="rect">
            <a:avLst/>
          </a:prstGeom>
        </p:spPr>
      </p:pic>
      <p:sp>
        <p:nvSpPr>
          <p:cNvPr id="27" name="TextBox 26">
            <a:extLst>
              <a:ext uri="{FF2B5EF4-FFF2-40B4-BE49-F238E27FC236}">
                <a16:creationId xmlns:a16="http://schemas.microsoft.com/office/drawing/2014/main" id="{01037DDE-DB65-4F62-9C5E-8BA8100C83D4}"/>
              </a:ext>
            </a:extLst>
          </p:cNvPr>
          <p:cNvSpPr txBox="1"/>
          <p:nvPr/>
        </p:nvSpPr>
        <p:spPr>
          <a:xfrm>
            <a:off x="4012231" y="5476875"/>
            <a:ext cx="7852555" cy="1215073"/>
          </a:xfrm>
          <a:prstGeom prst="rect">
            <a:avLst/>
          </a:prstGeom>
          <a:solidFill>
            <a:schemeClr val="bg1"/>
          </a:solidFill>
        </p:spPr>
        <p:txBody>
          <a:bodyPr wrap="square" rtlCol="0">
            <a:normAutofit fontScale="92500" lnSpcReduction="20000"/>
          </a:bodyPr>
          <a:lstStyle/>
          <a:p>
            <a:r>
              <a:rPr lang="en-US" dirty="0"/>
              <a:t>Voting Classifier supports two types of voting:    </a:t>
            </a:r>
          </a:p>
          <a:p>
            <a:pPr marL="285750" indent="-285750">
              <a:buFont typeface="Arial" panose="020B0604020202020204" pitchFamily="34" charset="0"/>
              <a:buChar char="•"/>
            </a:pPr>
            <a:r>
              <a:rPr lang="en-US" b="1" dirty="0"/>
              <a:t>hard:</a:t>
            </a:r>
            <a:r>
              <a:rPr lang="en-US" dirty="0"/>
              <a:t> the final class prediction is made by a majority vote — the estimator chooses the class prediction that occurs most frequently among the base models</a:t>
            </a:r>
          </a:p>
          <a:p>
            <a:pPr marL="285750" indent="-285750">
              <a:buFont typeface="Arial" panose="020B0604020202020204" pitchFamily="34" charset="0"/>
              <a:buChar char="•"/>
            </a:pPr>
            <a:r>
              <a:rPr lang="en-US" b="1" dirty="0"/>
              <a:t>soft: </a:t>
            </a:r>
            <a:r>
              <a:rPr lang="en-US" dirty="0"/>
              <a:t>the final class prediction is made based on the average probability calculated using all the base model predictions.</a:t>
            </a:r>
            <a:endParaRPr lang="en-CA" dirty="0"/>
          </a:p>
        </p:txBody>
      </p:sp>
      <p:grpSp>
        <p:nvGrpSpPr>
          <p:cNvPr id="21" name="Group 20">
            <a:extLst>
              <a:ext uri="{FF2B5EF4-FFF2-40B4-BE49-F238E27FC236}">
                <a16:creationId xmlns:a16="http://schemas.microsoft.com/office/drawing/2014/main" id="{F0A2456C-B870-42BB-A771-408E42FB98E4}"/>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E51C7A4D-06FE-49C8-BD56-4CB5FE599165}"/>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9EEECFF8-CFB8-4663-B57E-5291B929630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7174B0BE-C04B-408C-9EAF-39C293DFAF43}"/>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6C73AC2F-53B5-430B-AF22-FF74E83DC65B}"/>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F314E9FB-4BF1-43A1-88DA-46C71A853BB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8FF68E09-A943-4440-B585-F716E8C278B1}"/>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1" name="Rectangle: Rounded Corners 30">
                  <a:extLst>
                    <a:ext uri="{FF2B5EF4-FFF2-40B4-BE49-F238E27FC236}">
                      <a16:creationId xmlns:a16="http://schemas.microsoft.com/office/drawing/2014/main" id="{E69AFA84-4640-4331-BDBB-B948B5ECD616}"/>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D1B74E85-20E8-4264-A9A6-10FF30CDD51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4826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11DD110A-550B-4FBF-AB61-7C73B64AA8FA}"/>
              </a:ext>
            </a:extLst>
          </p:cNvPr>
          <p:cNvPicPr>
            <a:picLocks noChangeAspect="1"/>
          </p:cNvPicPr>
          <p:nvPr/>
        </p:nvPicPr>
        <p:blipFill>
          <a:blip r:embed="rId2"/>
          <a:stretch>
            <a:fillRect/>
          </a:stretch>
        </p:blipFill>
        <p:spPr>
          <a:xfrm>
            <a:off x="4878764" y="1005003"/>
            <a:ext cx="6300248" cy="5686946"/>
          </a:xfrm>
          <a:prstGeom prst="rect">
            <a:avLst/>
          </a:prstGeom>
          <a:ln>
            <a:noFill/>
          </a:ln>
          <a:effectLst>
            <a:outerShdw blurRad="292100" dist="139700" dir="2700000" algn="tl" rotWithShape="0">
              <a:srgbClr val="333333">
                <a:alpha val="65000"/>
              </a:srgbClr>
            </a:outerShdw>
          </a:effectLst>
        </p:spPr>
      </p:pic>
      <p:grpSp>
        <p:nvGrpSpPr>
          <p:cNvPr id="18" name="Group 17">
            <a:extLst>
              <a:ext uri="{FF2B5EF4-FFF2-40B4-BE49-F238E27FC236}">
                <a16:creationId xmlns:a16="http://schemas.microsoft.com/office/drawing/2014/main" id="{B38AFE54-2B0F-4BF5-AFB5-C046135C5DC7}"/>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9E4A0697-20A2-4255-A545-B731924E703C}"/>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BEC0582C-724A-49B5-B8DC-E4CC5E29395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D7FE1E88-6A28-4CC1-ACA2-6B254DD250D7}"/>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53ECE198-E810-4869-9D22-04A1AB859E12}"/>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07D02D5C-8B38-439C-B737-30AB1265140E}"/>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F1FEE4A6-A910-40FB-90D4-19401D7DACF7}"/>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F3FBC769-CA11-4EAA-AEF7-104B5CA14545}"/>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5020F69A-651C-44BE-905C-2322A82D891F}"/>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9275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Project Definition</a:t>
            </a:r>
          </a:p>
          <a:p>
            <a:r>
              <a:rPr lang="en-US" dirty="0"/>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551B5836-292A-4E77-AFE1-9A028A0BCF6E}"/>
              </a:ext>
            </a:extLst>
          </p:cNvPr>
          <p:cNvGrpSpPr/>
          <p:nvPr/>
        </p:nvGrpSpPr>
        <p:grpSpPr>
          <a:xfrm>
            <a:off x="231024" y="166051"/>
            <a:ext cx="11729953" cy="883920"/>
            <a:chOff x="3914274" y="166051"/>
            <a:chExt cx="8046703" cy="883920"/>
          </a:xfrm>
        </p:grpSpPr>
        <p:grpSp>
          <p:nvGrpSpPr>
            <p:cNvPr id="3" name="Group 2">
              <a:extLst>
                <a:ext uri="{FF2B5EF4-FFF2-40B4-BE49-F238E27FC236}">
                  <a16:creationId xmlns:a16="http://schemas.microsoft.com/office/drawing/2014/main" id="{24C46AB7-0881-4E3E-84DC-FF8B2C61CF40}"/>
                </a:ext>
              </a:extLst>
            </p:cNvPr>
            <p:cNvGrpSpPr/>
            <p:nvPr/>
          </p:nvGrpSpPr>
          <p:grpSpPr>
            <a:xfrm>
              <a:off x="3914274" y="166051"/>
              <a:ext cx="8046703" cy="883920"/>
              <a:chOff x="3914274" y="166051"/>
              <a:chExt cx="8046703" cy="883920"/>
            </a:xfrm>
          </p:grpSpPr>
          <p:sp>
            <p:nvSpPr>
              <p:cNvPr id="2" name="Rectangle 1">
                <a:extLst>
                  <a:ext uri="{FF2B5EF4-FFF2-40B4-BE49-F238E27FC236}">
                    <a16:creationId xmlns:a16="http://schemas.microsoft.com/office/drawing/2014/main" id="{2C172702-FF8A-46C2-B1B4-47249F7D837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8478AFE6-A354-4212-8E93-7D3DBBF671C4}"/>
                  </a:ext>
                </a:extLst>
              </p:cNvPr>
              <p:cNvGrpSpPr/>
              <p:nvPr/>
            </p:nvGrpSpPr>
            <p:grpSpPr>
              <a:xfrm>
                <a:off x="4341815" y="308009"/>
                <a:ext cx="5704672" cy="601581"/>
                <a:chOff x="775912" y="5254575"/>
                <a:chExt cx="5704672" cy="601581"/>
              </a:xfrm>
            </p:grpSpPr>
            <p:sp>
              <p:nvSpPr>
                <p:cNvPr id="11" name="Rectangle: Rounded Corners 10">
                  <a:extLst>
                    <a:ext uri="{FF2B5EF4-FFF2-40B4-BE49-F238E27FC236}">
                      <a16:creationId xmlns:a16="http://schemas.microsoft.com/office/drawing/2014/main" id="{EF79A3B7-7ED0-4F21-84A9-643FE152D5E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12" name="Rectangle: Rounded Corners 11">
                  <a:extLst>
                    <a:ext uri="{FF2B5EF4-FFF2-40B4-BE49-F238E27FC236}">
                      <a16:creationId xmlns:a16="http://schemas.microsoft.com/office/drawing/2014/main" id="{5EA4D143-5283-4AD4-8866-3FCBADEFC9FA}"/>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13" name="Rectangle: Rounded Corners 12">
                  <a:extLst>
                    <a:ext uri="{FF2B5EF4-FFF2-40B4-BE49-F238E27FC236}">
                      <a16:creationId xmlns:a16="http://schemas.microsoft.com/office/drawing/2014/main" id="{17D92602-BCEC-43E0-AAED-543B675195D2}"/>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15" name="Rectangle: Rounded Corners 14">
                  <a:extLst>
                    <a:ext uri="{FF2B5EF4-FFF2-40B4-BE49-F238E27FC236}">
                      <a16:creationId xmlns:a16="http://schemas.microsoft.com/office/drawing/2014/main" id="{A29B8F65-71A1-4FD0-BD5A-A72CB46BF90E}"/>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17" name="Rectangle: Rounded Corners 16">
              <a:extLst>
                <a:ext uri="{FF2B5EF4-FFF2-40B4-BE49-F238E27FC236}">
                  <a16:creationId xmlns:a16="http://schemas.microsoft.com/office/drawing/2014/main" id="{D29230D8-6292-4EDA-A758-987EDB281E6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graphicFrame>
        <p:nvGraphicFramePr>
          <p:cNvPr id="20" name="Content Placeholder 2">
            <a:extLst>
              <a:ext uri="{FF2B5EF4-FFF2-40B4-BE49-F238E27FC236}">
                <a16:creationId xmlns:a16="http://schemas.microsoft.com/office/drawing/2014/main" id="{9D0832ED-6189-41FB-943B-CFEC9A0A0358}"/>
              </a:ext>
            </a:extLst>
          </p:cNvPr>
          <p:cNvGraphicFramePr>
            <a:graphicFrameLocks/>
          </p:cNvGraphicFramePr>
          <p:nvPr/>
        </p:nvGraphicFramePr>
        <p:xfrm>
          <a:off x="294774" y="3870959"/>
          <a:ext cx="3546308" cy="287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Table 6">
            <a:extLst>
              <a:ext uri="{FF2B5EF4-FFF2-40B4-BE49-F238E27FC236}">
                <a16:creationId xmlns:a16="http://schemas.microsoft.com/office/drawing/2014/main" id="{FCBD7B08-0F57-4020-BAFB-1334A8A4105C}"/>
              </a:ext>
            </a:extLst>
          </p:cNvPr>
          <p:cNvGraphicFramePr>
            <a:graphicFrameLocks/>
          </p:cNvGraphicFramePr>
          <p:nvPr>
            <p:extLst>
              <p:ext uri="{D42A27DB-BD31-4B8C-83A1-F6EECF244321}">
                <p14:modId xmlns:p14="http://schemas.microsoft.com/office/powerpoint/2010/main" val="965029709"/>
              </p:ext>
            </p:extLst>
          </p:nvPr>
        </p:nvGraphicFramePr>
        <p:xfrm>
          <a:off x="4061278" y="1190352"/>
          <a:ext cx="7740197" cy="5353296"/>
        </p:xfrm>
        <a:graphic>
          <a:graphicData uri="http://schemas.openxmlformats.org/drawingml/2006/table">
            <a:tbl>
              <a:tblPr firstRow="1" bandRow="1">
                <a:tableStyleId>{5C22544A-7EE6-4342-B048-85BDC9FD1C3A}</a:tableStyleId>
              </a:tblPr>
              <a:tblGrid>
                <a:gridCol w="1367972">
                  <a:extLst>
                    <a:ext uri="{9D8B030D-6E8A-4147-A177-3AD203B41FA5}">
                      <a16:colId xmlns:a16="http://schemas.microsoft.com/office/drawing/2014/main" val="2795850644"/>
                    </a:ext>
                  </a:extLst>
                </a:gridCol>
                <a:gridCol w="6372225">
                  <a:extLst>
                    <a:ext uri="{9D8B030D-6E8A-4147-A177-3AD203B41FA5}">
                      <a16:colId xmlns:a16="http://schemas.microsoft.com/office/drawing/2014/main" val="1073446644"/>
                    </a:ext>
                  </a:extLst>
                </a:gridCol>
              </a:tblGrid>
              <a:tr h="465682">
                <a:tc>
                  <a:txBody>
                    <a:bodyPr/>
                    <a:lstStyle/>
                    <a:p>
                      <a:r>
                        <a:rPr lang="en-US" sz="1600" dirty="0"/>
                        <a:t>Type</a:t>
                      </a:r>
                      <a:endParaRPr lang="en-CA" sz="1600" dirty="0"/>
                    </a:p>
                  </a:txBody>
                  <a:tcPr/>
                </a:tc>
                <a:tc>
                  <a:txBody>
                    <a:bodyPr/>
                    <a:lstStyle/>
                    <a:p>
                      <a:r>
                        <a:rPr lang="en-US" sz="1600"/>
                        <a:t>Conversation Dialogue </a:t>
                      </a:r>
                      <a:r>
                        <a:rPr lang="en-US" sz="1600" dirty="0"/>
                        <a:t>Description</a:t>
                      </a:r>
                      <a:endParaRPr lang="en-CA" sz="1600" dirty="0"/>
                    </a:p>
                  </a:txBody>
                  <a:tcPr/>
                </a:tc>
                <a:extLst>
                  <a:ext uri="{0D108BD9-81ED-4DB2-BD59-A6C34878D82A}">
                    <a16:rowId xmlns:a16="http://schemas.microsoft.com/office/drawing/2014/main" val="2548621604"/>
                  </a:ext>
                </a:extLst>
              </a:tr>
              <a:tr h="367644">
                <a:tc>
                  <a:txBody>
                    <a:bodyPr/>
                    <a:lstStyle/>
                    <a:p>
                      <a:r>
                        <a:rPr lang="en-US" sz="900" b="1" dirty="0"/>
                        <a:t>Auto-repair-appt-1</a:t>
                      </a:r>
                      <a:endParaRPr lang="en-CA" sz="900" dirty="0"/>
                    </a:p>
                  </a:txBody>
                  <a:tcPr/>
                </a:tc>
                <a:tc>
                  <a:txBody>
                    <a:bodyPr/>
                    <a:lstStyle/>
                    <a:p>
                      <a:r>
                        <a:rPr lang="en-US" sz="900" dirty="0"/>
                        <a:t>Users will pretend they need to take their car to the mechanic, so they need to get an appointment scheduled</a:t>
                      </a:r>
                      <a:endParaRPr lang="en-CA" sz="900" dirty="0"/>
                    </a:p>
                  </a:txBody>
                  <a:tcPr/>
                </a:tc>
                <a:extLst>
                  <a:ext uri="{0D108BD9-81ED-4DB2-BD59-A6C34878D82A}">
                    <a16:rowId xmlns:a16="http://schemas.microsoft.com/office/drawing/2014/main" val="1117133564"/>
                  </a:ext>
                </a:extLst>
              </a:tr>
              <a:tr h="367644">
                <a:tc>
                  <a:txBody>
                    <a:bodyPr/>
                    <a:lstStyle/>
                    <a:p>
                      <a:r>
                        <a:rPr lang="en-US" sz="900" b="1" dirty="0"/>
                        <a:t>Coffee-ordering-1</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they’ve decided to order a coffee drink from a coffee shop</a:t>
                      </a:r>
                    </a:p>
                  </a:txBody>
                  <a:tcPr/>
                </a:tc>
                <a:extLst>
                  <a:ext uri="{0D108BD9-81ED-4DB2-BD59-A6C34878D82A}">
                    <a16:rowId xmlns:a16="http://schemas.microsoft.com/office/drawing/2014/main" val="4015514868"/>
                  </a:ext>
                </a:extLst>
              </a:tr>
              <a:tr h="372669">
                <a:tc>
                  <a:txBody>
                    <a:bodyPr/>
                    <a:lstStyle/>
                    <a:p>
                      <a:r>
                        <a:rPr lang="en-US" sz="900" b="1" dirty="0"/>
                        <a:t>Coffee-ordering-2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they’ve decided to order a coffee drink, and makes changes to the drink after the initial options have been requested</a:t>
                      </a:r>
                    </a:p>
                  </a:txBody>
                  <a:tcPr/>
                </a:tc>
                <a:extLst>
                  <a:ext uri="{0D108BD9-81ED-4DB2-BD59-A6C34878D82A}">
                    <a16:rowId xmlns:a16="http://schemas.microsoft.com/office/drawing/2014/main" val="614699226"/>
                  </a:ext>
                </a:extLst>
              </a:tr>
              <a:tr h="232918">
                <a:tc>
                  <a:txBody>
                    <a:bodyPr/>
                    <a:lstStyle/>
                    <a:p>
                      <a:r>
                        <a:rPr lang="en-US" sz="900" b="1" dirty="0"/>
                        <a:t>movie-finder</a:t>
                      </a:r>
                      <a:endParaRPr lang="en-CA" sz="900" dirty="0"/>
                    </a:p>
                  </a:txBody>
                  <a:tcPr/>
                </a:tc>
                <a:tc>
                  <a:txBody>
                    <a:bodyPr/>
                    <a:lstStyle/>
                    <a:p>
                      <a:r>
                        <a:rPr lang="en-US" sz="900" dirty="0"/>
                        <a:t>User is looking for a movie to see at home</a:t>
                      </a:r>
                      <a:endParaRPr lang="en-CA" sz="900" dirty="0"/>
                    </a:p>
                  </a:txBody>
                  <a:tcPr/>
                </a:tc>
                <a:extLst>
                  <a:ext uri="{0D108BD9-81ED-4DB2-BD59-A6C34878D82A}">
                    <a16:rowId xmlns:a16="http://schemas.microsoft.com/office/drawing/2014/main" val="174056391"/>
                  </a:ext>
                </a:extLst>
              </a:tr>
              <a:tr h="367644">
                <a:tc>
                  <a:txBody>
                    <a:bodyPr/>
                    <a:lstStyle/>
                    <a:p>
                      <a:r>
                        <a:rPr lang="en-US" sz="900" b="1" dirty="0"/>
                        <a:t>movie-tickets-1</a:t>
                      </a:r>
                      <a:endParaRPr lang="en-CA" sz="900" dirty="0"/>
                    </a:p>
                  </a:txBody>
                  <a:tcPr/>
                </a:tc>
                <a:tc>
                  <a:txBody>
                    <a:bodyPr/>
                    <a:lstStyle/>
                    <a:p>
                      <a:r>
                        <a:rPr lang="en-US" sz="900" dirty="0"/>
                        <a:t>User wants to see a movie playing now</a:t>
                      </a:r>
                      <a:endParaRPr lang="en-CA" sz="900" dirty="0"/>
                    </a:p>
                  </a:txBody>
                  <a:tcPr/>
                </a:tc>
                <a:extLst>
                  <a:ext uri="{0D108BD9-81ED-4DB2-BD59-A6C34878D82A}">
                    <a16:rowId xmlns:a16="http://schemas.microsoft.com/office/drawing/2014/main" val="4177214760"/>
                  </a:ext>
                </a:extLst>
              </a:tr>
              <a:tr h="367644">
                <a:tc>
                  <a:txBody>
                    <a:bodyPr/>
                    <a:lstStyle/>
                    <a:p>
                      <a:r>
                        <a:rPr lang="en-US" sz="900" b="1" dirty="0"/>
                        <a:t>movie-tickets-2</a:t>
                      </a:r>
                      <a:endParaRPr lang="en-CA" sz="900" dirty="0"/>
                    </a:p>
                  </a:txBody>
                  <a:tcPr/>
                </a:tc>
                <a:tc>
                  <a:txBody>
                    <a:bodyPr/>
                    <a:lstStyle/>
                    <a:p>
                      <a:r>
                        <a:rPr lang="en-US" sz="900" dirty="0"/>
                        <a:t>User wants to see a movie playing now, settling for a second choice</a:t>
                      </a:r>
                      <a:endParaRPr lang="en-CA" sz="900" dirty="0"/>
                    </a:p>
                  </a:txBody>
                  <a:tcPr/>
                </a:tc>
                <a:extLst>
                  <a:ext uri="{0D108BD9-81ED-4DB2-BD59-A6C34878D82A}">
                    <a16:rowId xmlns:a16="http://schemas.microsoft.com/office/drawing/2014/main" val="635481553"/>
                  </a:ext>
                </a:extLst>
              </a:tr>
              <a:tr h="367644">
                <a:tc>
                  <a:txBody>
                    <a:bodyPr/>
                    <a:lstStyle/>
                    <a:p>
                      <a:r>
                        <a:rPr lang="en-US" sz="900" b="1" dirty="0"/>
                        <a:t>movie-tickets-3</a:t>
                      </a:r>
                      <a:endParaRPr lang="en-CA" sz="900" dirty="0"/>
                    </a:p>
                  </a:txBody>
                  <a:tcPr/>
                </a:tc>
                <a:tc>
                  <a:txBody>
                    <a:bodyPr/>
                    <a:lstStyle/>
                    <a:p>
                      <a:r>
                        <a:rPr lang="en-US" sz="900" dirty="0"/>
                        <a:t>User wants to see one of two movies</a:t>
                      </a:r>
                      <a:endParaRPr lang="en-CA" sz="900" dirty="0"/>
                    </a:p>
                  </a:txBody>
                  <a:tcPr/>
                </a:tc>
                <a:extLst>
                  <a:ext uri="{0D108BD9-81ED-4DB2-BD59-A6C34878D82A}">
                    <a16:rowId xmlns:a16="http://schemas.microsoft.com/office/drawing/2014/main" val="817727883"/>
                  </a:ext>
                </a:extLst>
              </a:tr>
              <a:tr h="367644">
                <a:tc>
                  <a:txBody>
                    <a:bodyPr/>
                    <a:lstStyle/>
                    <a:p>
                      <a:r>
                        <a:rPr lang="en-US" sz="900" b="1" dirty="0"/>
                        <a:t>Pizza-Ordering-1</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 orders one pizza, and ask all relevant details</a:t>
                      </a:r>
                    </a:p>
                  </a:txBody>
                  <a:tcPr/>
                </a:tc>
                <a:extLst>
                  <a:ext uri="{0D108BD9-81ED-4DB2-BD59-A6C34878D82A}">
                    <a16:rowId xmlns:a16="http://schemas.microsoft.com/office/drawing/2014/main" val="1270527715"/>
                  </a:ext>
                </a:extLst>
              </a:tr>
              <a:tr h="367644">
                <a:tc>
                  <a:txBody>
                    <a:bodyPr/>
                    <a:lstStyle/>
                    <a:p>
                      <a:r>
                        <a:rPr lang="en-US" sz="900" b="1" dirty="0"/>
                        <a:t>Pizza-Ordering-2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 orders one pizza with two toppings, and ask all relevant details</a:t>
                      </a:r>
                    </a:p>
                  </a:txBody>
                  <a:tcPr/>
                </a:tc>
                <a:extLst>
                  <a:ext uri="{0D108BD9-81ED-4DB2-BD59-A6C34878D82A}">
                    <a16:rowId xmlns:a16="http://schemas.microsoft.com/office/drawing/2014/main" val="584335992"/>
                  </a:ext>
                </a:extLst>
              </a:tr>
              <a:tr h="367644">
                <a:tc>
                  <a:txBody>
                    <a:bodyPr/>
                    <a:lstStyle/>
                    <a:p>
                      <a:r>
                        <a:rPr lang="en-US" sz="900" b="1" dirty="0"/>
                        <a:t>restaurant-table-1</a:t>
                      </a:r>
                      <a:endParaRPr lang="en-CA" sz="900" dirty="0"/>
                    </a:p>
                  </a:txBody>
                  <a:tcPr/>
                </a:tc>
                <a:tc>
                  <a:txBody>
                    <a:bodyPr/>
                    <a:lstStyle/>
                    <a:p>
                      <a:r>
                        <a:rPr lang="en-US" sz="900" dirty="0"/>
                        <a:t>Users will pretend they are searching for a restaurant and book a table</a:t>
                      </a:r>
                      <a:endParaRPr lang="en-CA" sz="900" dirty="0"/>
                    </a:p>
                  </a:txBody>
                  <a:tcPr/>
                </a:tc>
                <a:extLst>
                  <a:ext uri="{0D108BD9-81ED-4DB2-BD59-A6C34878D82A}">
                    <a16:rowId xmlns:a16="http://schemas.microsoft.com/office/drawing/2014/main" val="298882707"/>
                  </a:ext>
                </a:extLst>
              </a:tr>
              <a:tr h="372669">
                <a:tc>
                  <a:txBody>
                    <a:bodyPr/>
                    <a:lstStyle/>
                    <a:p>
                      <a:r>
                        <a:rPr lang="en-US" sz="900" b="1" dirty="0"/>
                        <a:t>restaurant-table-2</a:t>
                      </a:r>
                      <a:endParaRPr lang="en-CA" sz="900" dirty="0"/>
                    </a:p>
                  </a:txBody>
                  <a:tcPr/>
                </a:tc>
                <a:tc>
                  <a:txBody>
                    <a:bodyPr/>
                    <a:lstStyle/>
                    <a:p>
                      <a:r>
                        <a:rPr lang="en-US" sz="900" dirty="0"/>
                        <a:t>Users will pretend they are searching for a restaurant and book a table, and will need to find an alternative when choice is not available</a:t>
                      </a:r>
                      <a:endParaRPr lang="en-CA" sz="900" dirty="0"/>
                    </a:p>
                  </a:txBody>
                  <a:tcPr/>
                </a:tc>
                <a:extLst>
                  <a:ext uri="{0D108BD9-81ED-4DB2-BD59-A6C34878D82A}">
                    <a16:rowId xmlns:a16="http://schemas.microsoft.com/office/drawing/2014/main" val="981351465"/>
                  </a:ext>
                </a:extLst>
              </a:tr>
              <a:tr h="367644">
                <a:tc>
                  <a:txBody>
                    <a:bodyPr/>
                    <a:lstStyle/>
                    <a:p>
                      <a:r>
                        <a:rPr lang="en-US" sz="900" b="1" dirty="0"/>
                        <a:t>restaurant-table-3</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 are searching for a restaurant and book a table, and will look at options at two restaurants</a:t>
                      </a:r>
                      <a:endParaRPr lang="en-CA" sz="900" dirty="0"/>
                    </a:p>
                  </a:txBody>
                  <a:tcPr/>
                </a:tc>
                <a:extLst>
                  <a:ext uri="{0D108BD9-81ED-4DB2-BD59-A6C34878D82A}">
                    <a16:rowId xmlns:a16="http://schemas.microsoft.com/office/drawing/2014/main" val="3043103267"/>
                  </a:ext>
                </a:extLst>
              </a:tr>
              <a:tr h="232918">
                <a:tc>
                  <a:txBody>
                    <a:bodyPr/>
                    <a:lstStyle/>
                    <a:p>
                      <a:r>
                        <a:rPr lang="en-US" sz="900" b="1" dirty="0"/>
                        <a:t>uber-lyft-1</a:t>
                      </a:r>
                      <a:endParaRPr lang="en-CA" sz="900" dirty="0"/>
                    </a:p>
                  </a:txBody>
                  <a:tcPr/>
                </a:tc>
                <a:tc>
                  <a:txBody>
                    <a:bodyPr/>
                    <a:lstStyle/>
                    <a:p>
                      <a:r>
                        <a:rPr lang="en-US" sz="900" dirty="0"/>
                        <a:t>Users will pretend they need to order a car for a ride inside a city</a:t>
                      </a:r>
                      <a:endParaRPr lang="en-CA" sz="900" dirty="0"/>
                    </a:p>
                  </a:txBody>
                  <a:tcPr/>
                </a:tc>
                <a:extLst>
                  <a:ext uri="{0D108BD9-81ED-4DB2-BD59-A6C34878D82A}">
                    <a16:rowId xmlns:a16="http://schemas.microsoft.com/office/drawing/2014/main" val="445322035"/>
                  </a:ext>
                </a:extLst>
              </a:tr>
              <a:tr h="367644">
                <a:tc>
                  <a:txBody>
                    <a:bodyPr/>
                    <a:lstStyle/>
                    <a:p>
                      <a:r>
                        <a:rPr lang="en-US" sz="900" b="1" dirty="0"/>
                        <a:t>uber-lyft-2</a:t>
                      </a:r>
                      <a:endParaRPr lang="en-CA"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Users will pretend they need to order a car for a ride inside a city, and looking for an alternative when choice is not available</a:t>
                      </a:r>
                      <a:endParaRPr lang="en-CA" sz="900" dirty="0"/>
                    </a:p>
                  </a:txBody>
                  <a:tcPr/>
                </a:tc>
                <a:extLst>
                  <a:ext uri="{0D108BD9-81ED-4DB2-BD59-A6C34878D82A}">
                    <a16:rowId xmlns:a16="http://schemas.microsoft.com/office/drawing/2014/main" val="1895618745"/>
                  </a:ext>
                </a:extLst>
              </a:tr>
            </a:tbl>
          </a:graphicData>
        </a:graphic>
      </p:graphicFrame>
    </p:spTree>
    <p:extLst>
      <p:ext uri="{BB962C8B-B14F-4D97-AF65-F5344CB8AC3E}">
        <p14:creationId xmlns:p14="http://schemas.microsoft.com/office/powerpoint/2010/main" val="19780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39FACD9A-96F2-4879-B04D-2793DAE75F5C}"/>
              </a:ext>
            </a:extLst>
          </p:cNvPr>
          <p:cNvPicPr>
            <a:picLocks noChangeAspect="1"/>
          </p:cNvPicPr>
          <p:nvPr/>
        </p:nvPicPr>
        <p:blipFill>
          <a:blip r:embed="rId2"/>
          <a:stretch>
            <a:fillRect/>
          </a:stretch>
        </p:blipFill>
        <p:spPr>
          <a:xfrm>
            <a:off x="3949899" y="1342734"/>
            <a:ext cx="7906853" cy="4172532"/>
          </a:xfrm>
          <a:prstGeom prst="rect">
            <a:avLst/>
          </a:prstGeom>
        </p:spPr>
      </p:pic>
      <p:grpSp>
        <p:nvGrpSpPr>
          <p:cNvPr id="18" name="Group 17">
            <a:extLst>
              <a:ext uri="{FF2B5EF4-FFF2-40B4-BE49-F238E27FC236}">
                <a16:creationId xmlns:a16="http://schemas.microsoft.com/office/drawing/2014/main" id="{9B982D89-CA46-40A3-A782-DE42989B40E4}"/>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1D94ACAF-74D6-4A82-BB3E-EDD612B8E301}"/>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66947D59-5490-40EC-BA33-031748A7E73D}"/>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429D22BA-4DA9-40D5-85EB-BBDD2FF88618}"/>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6A7D83D4-49A0-4D24-9A9A-0ADA776DC488}"/>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9781702B-C8AA-475C-88BC-21CADCF7141F}"/>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DA98D138-E41B-4D43-ACE6-7FF6E7919378}"/>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3F5E3ABF-CD6B-48DE-AC4F-BE06A85DFF1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6F736DE-CF1D-4F1D-96B8-53F26C4F0D1A}"/>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760593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lnSpcReduction="10000"/>
          </a:bodyPr>
          <a:lstStyle/>
          <a:p>
            <a:pPr marL="342900" indent="-342900" fontAlgn="t">
              <a:buAutoNum type="arabicPeriod"/>
            </a:pPr>
            <a:r>
              <a:rPr lang="en-US" dirty="0"/>
              <a:t>Baseline Models Benchmarks</a:t>
            </a:r>
          </a:p>
          <a:p>
            <a:pPr marL="342900" indent="-342900" fontAlgn="t">
              <a:buAutoNum type="arabicPeriod"/>
            </a:pPr>
            <a:r>
              <a:rPr lang="en-US" dirty="0"/>
              <a:t>Feature Optimized Models Benchmarks</a:t>
            </a:r>
            <a:endParaRPr lang="en-CA" dirty="0"/>
          </a:p>
          <a:p>
            <a:pPr marL="342900" indent="-342900" fontAlgn="t">
              <a:buFont typeface="+mj-lt"/>
              <a:buAutoNum type="arabicPeriod"/>
            </a:pPr>
            <a:r>
              <a:rPr lang="en-US" dirty="0"/>
              <a:t>Hyperparameter Tuned Benchmarks</a:t>
            </a:r>
            <a:endParaRPr lang="en-CA" dirty="0"/>
          </a:p>
          <a:p>
            <a:pPr marL="742950" lvl="1" indent="-285750" fontAlgn="t">
              <a:buFont typeface="Arial" panose="020B0604020202020204" pitchFamily="34" charset="0"/>
              <a:buChar char="•"/>
            </a:pPr>
            <a:r>
              <a:rPr lang="en-US" dirty="0"/>
              <a:t>Learning Curves</a:t>
            </a:r>
            <a:endParaRPr lang="en-CA" dirty="0"/>
          </a:p>
          <a:p>
            <a:pPr marL="742950" lvl="1" indent="-285750" fontAlgn="t">
              <a:buFont typeface="Arial" panose="020B0604020202020204" pitchFamily="34" charset="0"/>
              <a:buChar char="•"/>
            </a:pPr>
            <a:r>
              <a:rPr lang="en-US" dirty="0"/>
              <a:t>ROC Curves / AUC</a:t>
            </a:r>
            <a:endParaRPr lang="en-CA" dirty="0"/>
          </a:p>
          <a:p>
            <a:pPr marL="342900" indent="-342900" fontAlgn="t">
              <a:buFont typeface="+mj-lt"/>
              <a:buAutoNum type="arabicPeriod"/>
            </a:pPr>
            <a:r>
              <a:rPr lang="en-US" dirty="0"/>
              <a:t>Bagging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Boosting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Stacking Ensemble Learning Benchmarks</a:t>
            </a:r>
          </a:p>
          <a:p>
            <a:pPr marL="742950" lvl="1" indent="-285750" fontAlgn="t">
              <a:buFont typeface="Arial" panose="020B0604020202020204" pitchFamily="34" charset="0"/>
              <a:buChar char="•"/>
            </a:pPr>
            <a:r>
              <a:rPr lang="en-US" dirty="0"/>
              <a:t>Learning Curves</a:t>
            </a:r>
          </a:p>
          <a:p>
            <a:pPr marL="742950" lvl="1" indent="-285750" fontAlgn="t">
              <a:buFont typeface="Arial" panose="020B0604020202020204" pitchFamily="34" charset="0"/>
              <a:buChar char="•"/>
            </a:pPr>
            <a:r>
              <a:rPr lang="en-US" dirty="0"/>
              <a:t>F1-Score by Ensemble Size</a:t>
            </a:r>
            <a:endParaRPr lang="en-CA" dirty="0"/>
          </a:p>
          <a:p>
            <a:pPr marL="342900" indent="-342900" fontAlgn="t">
              <a:buFont typeface="+mj-lt"/>
              <a:buAutoNum type="arabicPeriod"/>
            </a:pPr>
            <a:r>
              <a:rPr lang="en-US" dirty="0"/>
              <a:t>Voting Ensemble Learning Benchmarks</a:t>
            </a:r>
          </a:p>
          <a:p>
            <a:pPr marL="742950" lvl="1" indent="-285750" fontAlgn="t">
              <a:buFont typeface="Arial" panose="020B0604020202020204" pitchFamily="34" charset="0"/>
              <a:buChar char="•"/>
            </a:pPr>
            <a:r>
              <a:rPr lang="en-US" dirty="0"/>
              <a:t>Training / Testing Errors</a:t>
            </a:r>
            <a:endParaRPr lang="en-CA" dirty="0"/>
          </a:p>
          <a:p>
            <a:pPr marL="342900" indent="-342900" fontAlgn="t">
              <a:buFont typeface="+mj-lt"/>
              <a:buAutoNum type="arabicPeriod"/>
            </a:pPr>
            <a:r>
              <a:rPr lang="en-US" b="1" dirty="0">
                <a:highlight>
                  <a:srgbClr val="00FFFF"/>
                </a:highlight>
              </a:rPr>
              <a:t>Overall Benchmarks</a:t>
            </a:r>
            <a:endParaRPr lang="en-CA" b="1" dirty="0">
              <a:highlight>
                <a:srgbClr val="00FFFF"/>
              </a:highlight>
            </a:endParaRP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03B4F66E-69CE-44FA-B48C-722365A68DD4}"/>
              </a:ext>
            </a:extLst>
          </p:cNvPr>
          <p:cNvPicPr>
            <a:picLocks noChangeAspect="1"/>
          </p:cNvPicPr>
          <p:nvPr/>
        </p:nvPicPr>
        <p:blipFill>
          <a:blip r:embed="rId2"/>
          <a:stretch>
            <a:fillRect/>
          </a:stretch>
        </p:blipFill>
        <p:spPr>
          <a:xfrm>
            <a:off x="3998488" y="1314155"/>
            <a:ext cx="7878274" cy="4229690"/>
          </a:xfrm>
          <a:prstGeom prst="rect">
            <a:avLst/>
          </a:prstGeom>
        </p:spPr>
      </p:pic>
      <p:grpSp>
        <p:nvGrpSpPr>
          <p:cNvPr id="18" name="Group 17">
            <a:extLst>
              <a:ext uri="{FF2B5EF4-FFF2-40B4-BE49-F238E27FC236}">
                <a16:creationId xmlns:a16="http://schemas.microsoft.com/office/drawing/2014/main" id="{73798466-B657-4C3D-A928-22ED53C9EF4D}"/>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EB6D3421-C16A-47DF-B9A7-85899D08E46D}"/>
                </a:ext>
              </a:extLst>
            </p:cNvPr>
            <p:cNvGrpSpPr/>
            <p:nvPr/>
          </p:nvGrpSpPr>
          <p:grpSpPr>
            <a:xfrm>
              <a:off x="3914274" y="166051"/>
              <a:ext cx="8046703" cy="883920"/>
              <a:chOff x="3914274" y="166051"/>
              <a:chExt cx="8046703" cy="883920"/>
            </a:xfrm>
          </p:grpSpPr>
          <p:sp>
            <p:nvSpPr>
              <p:cNvPr id="22" name="Rectangle 21">
                <a:extLst>
                  <a:ext uri="{FF2B5EF4-FFF2-40B4-BE49-F238E27FC236}">
                    <a16:creationId xmlns:a16="http://schemas.microsoft.com/office/drawing/2014/main" id="{AA6C0032-6E7D-48A6-A76E-9CB2D929C88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551F4F33-B4C7-42ED-A8A0-95916C9CAE2C}"/>
                  </a:ext>
                </a:extLst>
              </p:cNvPr>
              <p:cNvGrpSpPr/>
              <p:nvPr/>
            </p:nvGrpSpPr>
            <p:grpSpPr>
              <a:xfrm>
                <a:off x="4341815" y="308009"/>
                <a:ext cx="5704672" cy="601581"/>
                <a:chOff x="775912" y="5254575"/>
                <a:chExt cx="5704672" cy="601581"/>
              </a:xfrm>
            </p:grpSpPr>
            <p:sp>
              <p:nvSpPr>
                <p:cNvPr id="24" name="Rectangle: Rounded Corners 23">
                  <a:extLst>
                    <a:ext uri="{FF2B5EF4-FFF2-40B4-BE49-F238E27FC236}">
                      <a16:creationId xmlns:a16="http://schemas.microsoft.com/office/drawing/2014/main" id="{18EFEA42-B170-4AAA-9C18-F64C5955A469}"/>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5" name="Rectangle: Rounded Corners 24">
                  <a:extLst>
                    <a:ext uri="{FF2B5EF4-FFF2-40B4-BE49-F238E27FC236}">
                      <a16:creationId xmlns:a16="http://schemas.microsoft.com/office/drawing/2014/main" id="{3C81A415-CC86-4C57-BFBF-B3465C02BFA4}"/>
                    </a:ext>
                  </a:extLst>
                </p:cNvPr>
                <p:cNvSpPr/>
                <p:nvPr/>
              </p:nvSpPr>
              <p:spPr>
                <a:xfrm>
                  <a:off x="3751905" y="5254577"/>
                  <a:ext cx="1241730"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0C89EB7A-2BD0-4F81-ABD8-3E354A1E9F3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7" name="Rectangle: Rounded Corners 26">
                  <a:extLst>
                    <a:ext uri="{FF2B5EF4-FFF2-40B4-BE49-F238E27FC236}">
                      <a16:creationId xmlns:a16="http://schemas.microsoft.com/office/drawing/2014/main" id="{4BE5425B-35EB-4B26-B1CA-5783FD5126DC}"/>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535318AB-FDB5-461C-8663-3996A3D76644}"/>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39234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b="1" dirty="0">
                <a:highlight>
                  <a:srgbClr val="00FFFF"/>
                </a:highlight>
              </a:rPr>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pPr lvl="0"/>
            <a:endParaRPr lang="en-US" dirty="0"/>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347415" y="4474337"/>
            <a:ext cx="3561635" cy="369332"/>
          </a:xfrm>
          <a:prstGeom prst="rect">
            <a:avLst/>
          </a:prstGeom>
          <a:noFill/>
        </p:spPr>
        <p:txBody>
          <a:bodyPr wrap="square" rtlCol="0">
            <a:spAutoFit/>
          </a:bodyPr>
          <a:lstStyle/>
          <a:p>
            <a:r>
              <a:rPr lang="en-US" b="1" dirty="0"/>
              <a:t>At End of Feature Selection</a:t>
            </a:r>
            <a:endParaRPr lang="en-CA" b="1" dirty="0"/>
          </a:p>
        </p:txBody>
      </p:sp>
      <p:sp>
        <p:nvSpPr>
          <p:cNvPr id="23" name="TextBox 22">
            <a:extLst>
              <a:ext uri="{FF2B5EF4-FFF2-40B4-BE49-F238E27FC236}">
                <a16:creationId xmlns:a16="http://schemas.microsoft.com/office/drawing/2014/main" id="{E5DB904C-A021-4B34-A9FA-717CEFAAD25D}"/>
              </a:ext>
            </a:extLst>
          </p:cNvPr>
          <p:cNvSpPr txBox="1"/>
          <p:nvPr/>
        </p:nvSpPr>
        <p:spPr>
          <a:xfrm>
            <a:off x="8514321" y="4444119"/>
            <a:ext cx="3561635" cy="369332"/>
          </a:xfrm>
          <a:prstGeom prst="rect">
            <a:avLst/>
          </a:prstGeom>
          <a:noFill/>
        </p:spPr>
        <p:txBody>
          <a:bodyPr wrap="square" rtlCol="0">
            <a:spAutoFit/>
          </a:bodyPr>
          <a:lstStyle/>
          <a:p>
            <a:r>
              <a:rPr lang="en-US" b="1" dirty="0"/>
              <a:t>At the End of the Model Selection </a:t>
            </a:r>
            <a:endParaRPr lang="en-CA" b="1" dirty="0"/>
          </a:p>
        </p:txBody>
      </p:sp>
      <p:pic>
        <p:nvPicPr>
          <p:cNvPr id="4" name="Picture 3">
            <a:extLst>
              <a:ext uri="{FF2B5EF4-FFF2-40B4-BE49-F238E27FC236}">
                <a16:creationId xmlns:a16="http://schemas.microsoft.com/office/drawing/2014/main" id="{8FE7F60E-2F2F-4EB1-9865-2E73C7FC447E}"/>
              </a:ext>
            </a:extLst>
          </p:cNvPr>
          <p:cNvPicPr>
            <a:picLocks noChangeAspect="1"/>
          </p:cNvPicPr>
          <p:nvPr/>
        </p:nvPicPr>
        <p:blipFill>
          <a:blip r:embed="rId2"/>
          <a:stretch>
            <a:fillRect/>
          </a:stretch>
        </p:blipFill>
        <p:spPr>
          <a:xfrm>
            <a:off x="8514321" y="1180163"/>
            <a:ext cx="3210059" cy="3311102"/>
          </a:xfrm>
          <a:prstGeom prst="rect">
            <a:avLst/>
          </a:prstGeom>
        </p:spPr>
      </p:pic>
      <p:pic>
        <p:nvPicPr>
          <p:cNvPr id="6" name="Picture 5">
            <a:extLst>
              <a:ext uri="{FF2B5EF4-FFF2-40B4-BE49-F238E27FC236}">
                <a16:creationId xmlns:a16="http://schemas.microsoft.com/office/drawing/2014/main" id="{2809E72F-0427-4985-AB37-4414267410B6}"/>
              </a:ext>
            </a:extLst>
          </p:cNvPr>
          <p:cNvPicPr>
            <a:picLocks noChangeAspect="1"/>
          </p:cNvPicPr>
          <p:nvPr/>
        </p:nvPicPr>
        <p:blipFill>
          <a:blip r:embed="rId3"/>
          <a:stretch>
            <a:fillRect/>
          </a:stretch>
        </p:blipFill>
        <p:spPr>
          <a:xfrm>
            <a:off x="4201203" y="1115441"/>
            <a:ext cx="3231006" cy="3328678"/>
          </a:xfrm>
          <a:prstGeom prst="rect">
            <a:avLst/>
          </a:prstGeom>
        </p:spPr>
      </p:pic>
      <p:sp>
        <p:nvSpPr>
          <p:cNvPr id="24" name="TextBox 23">
            <a:extLst>
              <a:ext uri="{FF2B5EF4-FFF2-40B4-BE49-F238E27FC236}">
                <a16:creationId xmlns:a16="http://schemas.microsoft.com/office/drawing/2014/main" id="{389899F4-D2D0-4A3F-AD06-C778C7032060}"/>
              </a:ext>
            </a:extLst>
          </p:cNvPr>
          <p:cNvSpPr txBox="1"/>
          <p:nvPr/>
        </p:nvSpPr>
        <p:spPr>
          <a:xfrm>
            <a:off x="4572419" y="5143372"/>
            <a:ext cx="7038600" cy="923330"/>
          </a:xfrm>
          <a:prstGeom prst="rect">
            <a:avLst/>
          </a:prstGeom>
          <a:noFill/>
        </p:spPr>
        <p:txBody>
          <a:bodyPr wrap="square" rtlCol="0">
            <a:spAutoFit/>
          </a:bodyPr>
          <a:lstStyle/>
          <a:p>
            <a:r>
              <a:rPr lang="en-US" dirty="0"/>
              <a:t>Comparison of the confusion matrices at the end of feature selection and end of model evaluation and selection gives a visual of how the results improved. </a:t>
            </a:r>
            <a:endParaRPr lang="en-CA" dirty="0"/>
          </a:p>
        </p:txBody>
      </p:sp>
      <p:grpSp>
        <p:nvGrpSpPr>
          <p:cNvPr id="20" name="Group 19">
            <a:extLst>
              <a:ext uri="{FF2B5EF4-FFF2-40B4-BE49-F238E27FC236}">
                <a16:creationId xmlns:a16="http://schemas.microsoft.com/office/drawing/2014/main" id="{1ECD772B-B0CD-43DC-8655-7D080485C495}"/>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A6007EFE-3FD4-4B1B-A09B-D0F931339548}"/>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3B2F0ACD-4B93-435E-964B-BF21818809D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03F526FC-CFDF-42D5-8ACC-B6734CE249EF}"/>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A811E861-3625-4C81-9428-CAAC1A9E3EB3}"/>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6F764EA6-49B6-411C-BCA8-54ECABD092E8}"/>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78C8F51D-C93A-438C-99D0-F12B1776822B}"/>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7F674B2-703D-49A0-A225-5CE765DF5C6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85357A04-38D1-4D9E-BE1C-D0F4D36D9A0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727991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E6C8A903-B022-4865-B28A-2998C788D87D}"/>
              </a:ext>
            </a:extLst>
          </p:cNvPr>
          <p:cNvPicPr>
            <a:picLocks noChangeAspect="1"/>
          </p:cNvPicPr>
          <p:nvPr/>
        </p:nvPicPr>
        <p:blipFill>
          <a:blip r:embed="rId2"/>
          <a:stretch>
            <a:fillRect/>
          </a:stretch>
        </p:blipFill>
        <p:spPr>
          <a:xfrm>
            <a:off x="5084976" y="1191140"/>
            <a:ext cx="5363950" cy="5292863"/>
          </a:xfrm>
          <a:prstGeom prst="rect">
            <a:avLst/>
          </a:prstGeom>
        </p:spPr>
      </p:pic>
      <p:sp>
        <p:nvSpPr>
          <p:cNvPr id="20" name="TextBox 19">
            <a:extLst>
              <a:ext uri="{FF2B5EF4-FFF2-40B4-BE49-F238E27FC236}">
                <a16:creationId xmlns:a16="http://schemas.microsoft.com/office/drawing/2014/main" id="{722E7579-E8B0-43F0-99E4-C6DECC364468}"/>
              </a:ext>
            </a:extLst>
          </p:cNvPr>
          <p:cNvSpPr txBox="1"/>
          <p:nvPr/>
        </p:nvSpPr>
        <p:spPr>
          <a:xfrm>
            <a:off x="4231811" y="6393201"/>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grpSp>
        <p:nvGrpSpPr>
          <p:cNvPr id="16" name="Group 15">
            <a:extLst>
              <a:ext uri="{FF2B5EF4-FFF2-40B4-BE49-F238E27FC236}">
                <a16:creationId xmlns:a16="http://schemas.microsoft.com/office/drawing/2014/main" id="{12E0DDB7-563D-4708-B824-0F4875BF5EA3}"/>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6A1358F7-0539-4C8A-BBAD-83D5B5F04CB6}"/>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0F2239FC-CB96-46E9-B491-E645AB30595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D5AED885-A8F4-4BD5-A2EA-5BDC9846997D}"/>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A678AF2-6E54-4162-AF09-9AD7B3C9659A}"/>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5B9ADA53-AB22-4FEB-A71E-947B9FB3E023}"/>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1A973345-0645-43C7-8DFF-062E8C118BC4}"/>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AEB934B9-C244-4591-A8A2-8504D66C9DC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3286E540-3C8B-483A-90B5-144AAFB4DED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55746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4161886" y="5187530"/>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pic>
        <p:nvPicPr>
          <p:cNvPr id="20" name="Picture 19">
            <a:extLst>
              <a:ext uri="{FF2B5EF4-FFF2-40B4-BE49-F238E27FC236}">
                <a16:creationId xmlns:a16="http://schemas.microsoft.com/office/drawing/2014/main" id="{ABC2C699-00F5-4BCB-9A27-A66DA966924D}"/>
              </a:ext>
            </a:extLst>
          </p:cNvPr>
          <p:cNvPicPr>
            <a:picLocks noChangeAspect="1"/>
          </p:cNvPicPr>
          <p:nvPr/>
        </p:nvPicPr>
        <p:blipFill>
          <a:blip r:embed="rId2"/>
          <a:stretch>
            <a:fillRect/>
          </a:stretch>
        </p:blipFill>
        <p:spPr>
          <a:xfrm>
            <a:off x="3984198" y="1099591"/>
            <a:ext cx="7906853" cy="4172532"/>
          </a:xfrm>
          <a:prstGeom prst="rect">
            <a:avLst/>
          </a:prstGeom>
        </p:spPr>
      </p:pic>
      <p:grpSp>
        <p:nvGrpSpPr>
          <p:cNvPr id="16" name="Group 15">
            <a:extLst>
              <a:ext uri="{FF2B5EF4-FFF2-40B4-BE49-F238E27FC236}">
                <a16:creationId xmlns:a16="http://schemas.microsoft.com/office/drawing/2014/main" id="{2F230417-C191-40C5-BF6A-65BB9E1373B3}"/>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05785F54-5881-44B0-8431-FEE22C9E024C}"/>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63F8B47D-3C60-4B39-9ACF-92240F59F23D}"/>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B4466CA6-DDE0-43BC-AAD8-F3375C0B50F8}"/>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3A20DEC-9703-4796-B902-4C52CD2E7F97}"/>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7FBEBC92-9C4E-4046-B035-A5157C14B8DE}"/>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87265064-3F5B-46A6-8864-FF6B2BB6580F}"/>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8" name="Rectangle: Rounded Corners 27">
                  <a:extLst>
                    <a:ext uri="{FF2B5EF4-FFF2-40B4-BE49-F238E27FC236}">
                      <a16:creationId xmlns:a16="http://schemas.microsoft.com/office/drawing/2014/main" id="{5B4F2420-3F52-4774-A19B-F32C928C1F2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88F6230-302B-4A50-BCE3-BCAFA34F021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019424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b="1" dirty="0">
                <a:highlight>
                  <a:srgbClr val="00FFFF"/>
                </a:highlight>
              </a:rPr>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C2CCF3AF-A609-46E4-8E47-60493E1E9C53}"/>
              </a:ext>
            </a:extLst>
          </p:cNvPr>
          <p:cNvSpPr txBox="1"/>
          <p:nvPr/>
        </p:nvSpPr>
        <p:spPr>
          <a:xfrm>
            <a:off x="3732941" y="3870959"/>
            <a:ext cx="7729165" cy="369332"/>
          </a:xfrm>
          <a:prstGeom prst="rect">
            <a:avLst/>
          </a:prstGeom>
          <a:noFill/>
        </p:spPr>
        <p:txBody>
          <a:bodyPr wrap="square" rtlCol="0">
            <a:spAutoFit/>
          </a:bodyPr>
          <a:lstStyle/>
          <a:p>
            <a:pPr algn="ctr"/>
            <a:r>
              <a:rPr lang="en-US" b="1" dirty="0"/>
              <a:t>Comparison of the Progression from baseline thru ensemble learning</a:t>
            </a:r>
            <a:endParaRPr lang="en-CA" b="1" dirty="0"/>
          </a:p>
        </p:txBody>
      </p:sp>
      <p:sp>
        <p:nvSpPr>
          <p:cNvPr id="24" name="TextBox 23">
            <a:extLst>
              <a:ext uri="{FF2B5EF4-FFF2-40B4-BE49-F238E27FC236}">
                <a16:creationId xmlns:a16="http://schemas.microsoft.com/office/drawing/2014/main" id="{389899F4-D2D0-4A3F-AD06-C778C7032060}"/>
              </a:ext>
            </a:extLst>
          </p:cNvPr>
          <p:cNvSpPr txBox="1"/>
          <p:nvPr/>
        </p:nvSpPr>
        <p:spPr>
          <a:xfrm>
            <a:off x="3914273" y="4581525"/>
            <a:ext cx="7639589" cy="2059424"/>
          </a:xfrm>
          <a:prstGeom prst="rect">
            <a:avLst/>
          </a:prstGeom>
          <a:noFill/>
        </p:spPr>
        <p:txBody>
          <a:bodyPr wrap="square" rtlCol="0">
            <a:normAutofit/>
          </a:bodyPr>
          <a:lstStyle/>
          <a:p>
            <a:r>
              <a:rPr lang="en-US" dirty="0"/>
              <a:t>The RF, SVC, NB and LR violins are showing the variance from the baseline thru the ensemble learning for the different model types.  The general trend is an improvement up to the tuning of the hyperparameters. </a:t>
            </a:r>
          </a:p>
          <a:p>
            <a:r>
              <a:rPr lang="en-US" dirty="0"/>
              <a:t> </a:t>
            </a:r>
          </a:p>
          <a:p>
            <a:r>
              <a:rPr lang="en-US" dirty="0"/>
              <a:t>Generally, the ensemble learning methods did not score better than the models with optimized features and hyperparameters tuned.  However the voting ensemble almost matched the best tuned models.</a:t>
            </a:r>
          </a:p>
        </p:txBody>
      </p:sp>
      <p:pic>
        <p:nvPicPr>
          <p:cNvPr id="16" name="Picture 15">
            <a:extLst>
              <a:ext uri="{FF2B5EF4-FFF2-40B4-BE49-F238E27FC236}">
                <a16:creationId xmlns:a16="http://schemas.microsoft.com/office/drawing/2014/main" id="{287C1751-CC44-4CCF-9B05-147370AB667E}"/>
              </a:ext>
            </a:extLst>
          </p:cNvPr>
          <p:cNvPicPr>
            <a:picLocks noChangeAspect="1"/>
          </p:cNvPicPr>
          <p:nvPr/>
        </p:nvPicPr>
        <p:blipFill>
          <a:blip r:embed="rId2"/>
          <a:stretch>
            <a:fillRect/>
          </a:stretch>
        </p:blipFill>
        <p:spPr>
          <a:xfrm>
            <a:off x="5089749" y="1103310"/>
            <a:ext cx="5288636" cy="2839365"/>
          </a:xfrm>
          <a:prstGeom prst="rect">
            <a:avLst/>
          </a:prstGeom>
        </p:spPr>
      </p:pic>
      <p:grpSp>
        <p:nvGrpSpPr>
          <p:cNvPr id="17" name="Group 16">
            <a:extLst>
              <a:ext uri="{FF2B5EF4-FFF2-40B4-BE49-F238E27FC236}">
                <a16:creationId xmlns:a16="http://schemas.microsoft.com/office/drawing/2014/main" id="{0EE74B2F-06B4-48DE-A2A1-C9EF2B19B38D}"/>
              </a:ext>
            </a:extLst>
          </p:cNvPr>
          <p:cNvGrpSpPr/>
          <p:nvPr/>
        </p:nvGrpSpPr>
        <p:grpSpPr>
          <a:xfrm>
            <a:off x="231024" y="166051"/>
            <a:ext cx="11729954" cy="883920"/>
            <a:chOff x="3914274" y="166051"/>
            <a:chExt cx="8046703" cy="883920"/>
          </a:xfrm>
        </p:grpSpPr>
        <p:grpSp>
          <p:nvGrpSpPr>
            <p:cNvPr id="20" name="Group 19">
              <a:extLst>
                <a:ext uri="{FF2B5EF4-FFF2-40B4-BE49-F238E27FC236}">
                  <a16:creationId xmlns:a16="http://schemas.microsoft.com/office/drawing/2014/main" id="{3FF18CBA-1720-4763-9BE7-3DAFAE0F6DFA}"/>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6DA9F07-199A-436B-A370-63B1F3C4DC88}"/>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D26258C2-DE33-4A06-B210-6115122224A3}"/>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D6B67B20-C206-4BEA-8086-0AF144E3423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788491C9-BE9E-4388-9D7A-CE0943D120A9}"/>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F441FF87-039C-42AC-B0CB-E67BD6C5FB47}"/>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1C305B57-6CC6-4B99-9C9D-1F2C8CFD5928}"/>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1" name="Rectangle: Rounded Corners 20">
              <a:extLst>
                <a:ext uri="{FF2B5EF4-FFF2-40B4-BE49-F238E27FC236}">
                  <a16:creationId xmlns:a16="http://schemas.microsoft.com/office/drawing/2014/main" id="{22153A08-A8BB-42A9-A7A9-2CEB9E30B8F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963708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b="1" dirty="0">
                <a:highlight>
                  <a:srgbClr val="00FFFF"/>
                </a:highlight>
              </a:rPr>
              <a:t>Comparison of 2000 &amp; 4000 records: Learning Curves and F1-Score (covers the bias-variance tradeoff)</a:t>
            </a:r>
          </a:p>
          <a:p>
            <a:r>
              <a:rPr lang="en-US" dirty="0"/>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26D012C5-B6A2-44BD-96F4-1CEAF529817C}"/>
              </a:ext>
            </a:extLst>
          </p:cNvPr>
          <p:cNvSpPr txBox="1"/>
          <p:nvPr/>
        </p:nvSpPr>
        <p:spPr>
          <a:xfrm>
            <a:off x="4094194" y="4684594"/>
            <a:ext cx="3800075" cy="369332"/>
          </a:xfrm>
          <a:prstGeom prst="rect">
            <a:avLst/>
          </a:prstGeom>
          <a:noFill/>
        </p:spPr>
        <p:txBody>
          <a:bodyPr wrap="square" rtlCol="0">
            <a:spAutoFit/>
          </a:bodyPr>
          <a:lstStyle/>
          <a:p>
            <a:pPr algn="ctr"/>
            <a:r>
              <a:rPr lang="en-US" b="1" dirty="0"/>
              <a:t>Training /Testing Errors 2000 Samples </a:t>
            </a:r>
            <a:endParaRPr lang="en-CA" b="1" dirty="0"/>
          </a:p>
        </p:txBody>
      </p:sp>
      <p:sp>
        <p:nvSpPr>
          <p:cNvPr id="20" name="TextBox 19">
            <a:extLst>
              <a:ext uri="{FF2B5EF4-FFF2-40B4-BE49-F238E27FC236}">
                <a16:creationId xmlns:a16="http://schemas.microsoft.com/office/drawing/2014/main" id="{B853C040-ED04-4F66-ABDF-005BF2D2EDE2}"/>
              </a:ext>
            </a:extLst>
          </p:cNvPr>
          <p:cNvSpPr txBox="1"/>
          <p:nvPr/>
        </p:nvSpPr>
        <p:spPr>
          <a:xfrm>
            <a:off x="8074189" y="4699953"/>
            <a:ext cx="3800075" cy="369332"/>
          </a:xfrm>
          <a:prstGeom prst="rect">
            <a:avLst/>
          </a:prstGeom>
          <a:noFill/>
        </p:spPr>
        <p:txBody>
          <a:bodyPr wrap="square" rtlCol="0">
            <a:spAutoFit/>
          </a:bodyPr>
          <a:lstStyle/>
          <a:p>
            <a:pPr algn="ctr"/>
            <a:r>
              <a:rPr lang="en-US" b="1" dirty="0"/>
              <a:t>Training /Testing Errors 4000 Samples </a:t>
            </a:r>
            <a:endParaRPr lang="en-CA" b="1" dirty="0"/>
          </a:p>
        </p:txBody>
      </p:sp>
      <p:sp>
        <p:nvSpPr>
          <p:cNvPr id="24" name="TextBox 23">
            <a:extLst>
              <a:ext uri="{FF2B5EF4-FFF2-40B4-BE49-F238E27FC236}">
                <a16:creationId xmlns:a16="http://schemas.microsoft.com/office/drawing/2014/main" id="{55E5AFA3-2F94-4E25-867F-60B7AA54DA9F}"/>
              </a:ext>
            </a:extLst>
          </p:cNvPr>
          <p:cNvSpPr txBox="1"/>
          <p:nvPr/>
        </p:nvSpPr>
        <p:spPr>
          <a:xfrm>
            <a:off x="3957629" y="5195095"/>
            <a:ext cx="7959991" cy="1445854"/>
          </a:xfrm>
          <a:prstGeom prst="rect">
            <a:avLst/>
          </a:prstGeom>
          <a:noFill/>
        </p:spPr>
        <p:txBody>
          <a:bodyPr wrap="square" rtlCol="0">
            <a:normAutofit/>
          </a:bodyPr>
          <a:lstStyle/>
          <a:p>
            <a:pPr marL="285750" indent="-285750">
              <a:buFont typeface="Arial" panose="020B0604020202020204" pitchFamily="34" charset="0"/>
              <a:buChar char="•"/>
            </a:pPr>
            <a:r>
              <a:rPr lang="en-US" dirty="0"/>
              <a:t>Increasing the number of samples reduces the overall error, which reduces bias.</a:t>
            </a:r>
          </a:p>
          <a:p>
            <a:pPr marL="742950" lvl="1" indent="-285750">
              <a:buFont typeface="Arial" panose="020B0604020202020204" pitchFamily="34" charset="0"/>
              <a:buChar char="•"/>
            </a:pPr>
            <a:r>
              <a:rPr lang="en-US" dirty="0"/>
              <a:t>The variance gap reduced for all model types</a:t>
            </a:r>
          </a:p>
          <a:p>
            <a:pPr marL="742950" lvl="1" indent="-285750">
              <a:buFont typeface="Arial" panose="020B0604020202020204" pitchFamily="34" charset="0"/>
              <a:buChar char="•"/>
            </a:pPr>
            <a:r>
              <a:rPr lang="en-US" dirty="0"/>
              <a:t>The error and bias is reduced for all model types</a:t>
            </a:r>
          </a:p>
        </p:txBody>
      </p:sp>
      <p:pic>
        <p:nvPicPr>
          <p:cNvPr id="4" name="Picture 3">
            <a:extLst>
              <a:ext uri="{FF2B5EF4-FFF2-40B4-BE49-F238E27FC236}">
                <a16:creationId xmlns:a16="http://schemas.microsoft.com/office/drawing/2014/main" id="{2874C2B1-DE7C-451A-9BA3-6617D58CC54C}"/>
              </a:ext>
            </a:extLst>
          </p:cNvPr>
          <p:cNvPicPr>
            <a:picLocks noChangeAspect="1"/>
          </p:cNvPicPr>
          <p:nvPr/>
        </p:nvPicPr>
        <p:blipFill>
          <a:blip r:embed="rId3"/>
          <a:stretch>
            <a:fillRect/>
          </a:stretch>
        </p:blipFill>
        <p:spPr>
          <a:xfrm>
            <a:off x="4228489" y="1270953"/>
            <a:ext cx="3531485" cy="3429000"/>
          </a:xfrm>
          <a:prstGeom prst="rect">
            <a:avLst/>
          </a:prstGeom>
        </p:spPr>
      </p:pic>
      <p:pic>
        <p:nvPicPr>
          <p:cNvPr id="6" name="Picture 5">
            <a:extLst>
              <a:ext uri="{FF2B5EF4-FFF2-40B4-BE49-F238E27FC236}">
                <a16:creationId xmlns:a16="http://schemas.microsoft.com/office/drawing/2014/main" id="{CCA8F30A-C850-4238-9B70-6362C15D6869}"/>
              </a:ext>
            </a:extLst>
          </p:cNvPr>
          <p:cNvPicPr>
            <a:picLocks noChangeAspect="1"/>
          </p:cNvPicPr>
          <p:nvPr/>
        </p:nvPicPr>
        <p:blipFill>
          <a:blip r:embed="rId4"/>
          <a:stretch>
            <a:fillRect/>
          </a:stretch>
        </p:blipFill>
        <p:spPr>
          <a:xfrm>
            <a:off x="8246352" y="1253596"/>
            <a:ext cx="3455747" cy="3375772"/>
          </a:xfrm>
          <a:prstGeom prst="rect">
            <a:avLst/>
          </a:prstGeom>
        </p:spPr>
      </p:pic>
      <p:grpSp>
        <p:nvGrpSpPr>
          <p:cNvPr id="21" name="Group 20">
            <a:extLst>
              <a:ext uri="{FF2B5EF4-FFF2-40B4-BE49-F238E27FC236}">
                <a16:creationId xmlns:a16="http://schemas.microsoft.com/office/drawing/2014/main" id="{1443E7E7-0A9E-44F6-B75A-C4B802475755}"/>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6249ABF5-A492-4093-9428-9FB091419143}"/>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53DF37C3-DE6C-489B-B0B6-3844928D27D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62707730-B970-47DF-9176-6851A131611F}"/>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B8B8F25A-80AB-4823-9D98-65373D2A538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BFAD2BA0-D149-44CF-AD0B-B02E81531CFF}"/>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8C496FC6-485A-4D82-80FC-87A77BF2D662}"/>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288DCEA3-DA86-44F3-A848-0319720760F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FE682EDE-2798-4513-A162-76923EE8F5F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74876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pic>
        <p:nvPicPr>
          <p:cNvPr id="2" name="Picture 1">
            <a:extLst>
              <a:ext uri="{FF2B5EF4-FFF2-40B4-BE49-F238E27FC236}">
                <a16:creationId xmlns:a16="http://schemas.microsoft.com/office/drawing/2014/main" id="{FE7A3289-222A-4974-A650-EAF19C0B7C73}"/>
              </a:ext>
            </a:extLst>
          </p:cNvPr>
          <p:cNvPicPr>
            <a:picLocks noChangeAspect="1"/>
          </p:cNvPicPr>
          <p:nvPr/>
        </p:nvPicPr>
        <p:blipFill>
          <a:blip r:embed="rId2"/>
          <a:stretch>
            <a:fillRect/>
          </a:stretch>
        </p:blipFill>
        <p:spPr>
          <a:xfrm>
            <a:off x="4889877" y="1134927"/>
            <a:ext cx="5610223" cy="4417836"/>
          </a:xfrm>
          <a:prstGeom prst="rect">
            <a:avLst/>
          </a:prstGeom>
        </p:spPr>
      </p:pic>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b="1" dirty="0">
                <a:highlight>
                  <a:srgbClr val="00FFFF"/>
                </a:highlight>
              </a:rPr>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8C11AA41-CCAA-43F3-BE24-6ECB506854DB}"/>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Feature Importance</a:t>
            </a:r>
            <a:r>
              <a:rPr lang="en-US" dirty="0"/>
              <a:t>: lists the importance factor of specific words in the corpus in determining the classification</a:t>
            </a:r>
          </a:p>
          <a:p>
            <a:pPr marL="742950" lvl="1" indent="-285750">
              <a:buFont typeface="Arial" panose="020B0604020202020204" pitchFamily="34" charset="0"/>
              <a:buChar char="•"/>
            </a:pPr>
            <a:r>
              <a:rPr lang="en-US" dirty="0"/>
              <a:t>Words identified show correlation with the classes</a:t>
            </a:r>
          </a:p>
        </p:txBody>
      </p:sp>
      <p:grpSp>
        <p:nvGrpSpPr>
          <p:cNvPr id="21" name="Group 20">
            <a:extLst>
              <a:ext uri="{FF2B5EF4-FFF2-40B4-BE49-F238E27FC236}">
                <a16:creationId xmlns:a16="http://schemas.microsoft.com/office/drawing/2014/main" id="{9A67BB6B-ADE9-46A3-A2A5-932712B3D5F0}"/>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F125DDF5-9CAE-4FDF-A02A-AAF68E53592D}"/>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1501DBDB-4E14-4F73-8D95-9DB15ABD54E9}"/>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90A23901-227B-49A8-8485-58CA196DC3D4}"/>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B3D7249C-7C86-436A-9CF6-8E1FD8CDFB7C}"/>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D83CE5F8-7F20-4B24-B56A-E315B69F1168}"/>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D482FECA-4068-46F4-B06C-F34E50651653}"/>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3174509D-2237-4140-9691-C0E103BC38B1}"/>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7F7D81E4-DB91-4C5D-A394-49E99C5C38A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52173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D686F7-1C95-40A1-8F68-CAC35FA1DD4D}"/>
              </a:ext>
            </a:extLst>
          </p:cNvPr>
          <p:cNvPicPr>
            <a:picLocks noChangeAspect="1"/>
          </p:cNvPicPr>
          <p:nvPr/>
        </p:nvPicPr>
        <p:blipFill>
          <a:blip r:embed="rId2"/>
          <a:stretch>
            <a:fillRect/>
          </a:stretch>
        </p:blipFill>
        <p:spPr>
          <a:xfrm>
            <a:off x="3868268" y="2200432"/>
            <a:ext cx="8090091" cy="2457135"/>
          </a:xfrm>
          <a:prstGeom prst="rect">
            <a:avLst/>
          </a:prstGeom>
        </p:spPr>
      </p:pic>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b="1" dirty="0">
                <a:highlight>
                  <a:srgbClr val="00FFFF"/>
                </a:highlight>
              </a:rPr>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4D18DD1F-A589-4762-BBC6-B72668A31612}"/>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Individual Tree Visualization</a:t>
            </a:r>
            <a:r>
              <a:rPr lang="en-US" dirty="0"/>
              <a:t>: gives insight into the decision path for making a specific prediction</a:t>
            </a:r>
          </a:p>
        </p:txBody>
      </p:sp>
      <p:grpSp>
        <p:nvGrpSpPr>
          <p:cNvPr id="21" name="Group 20">
            <a:extLst>
              <a:ext uri="{FF2B5EF4-FFF2-40B4-BE49-F238E27FC236}">
                <a16:creationId xmlns:a16="http://schemas.microsoft.com/office/drawing/2014/main" id="{B37DA8F1-A9CF-4442-B510-3C457DF65E28}"/>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D2642AB1-91E8-4720-8418-BA5E4F9390FE}"/>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F756F9A0-F295-4A1B-855D-D1B8A94837A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F4B25F0A-79AD-4A22-A8AC-A95F2BE296D1}"/>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0044C87A-510C-4A82-8BF1-0CEDA58DF160}"/>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BE1B21C6-541E-4B66-92F7-B0BA76A23BD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D3FCDB7A-29E5-42D7-8C60-C738D0B4358C}"/>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BB3931BE-F820-4DE0-9E90-8CBD814200A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7676F19A-D01F-491D-948D-49F1CD0C80BC}"/>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4204929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b="1" dirty="0">
                <a:highlight>
                  <a:srgbClr val="00FFFF"/>
                </a:highlight>
              </a:rPr>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7DEA55DE-8635-4F57-9EED-83507B0D1097}"/>
              </a:ext>
            </a:extLst>
          </p:cNvPr>
          <p:cNvPicPr>
            <a:picLocks noChangeAspect="1"/>
          </p:cNvPicPr>
          <p:nvPr/>
        </p:nvPicPr>
        <p:blipFill>
          <a:blip r:embed="rId2"/>
          <a:stretch>
            <a:fillRect/>
          </a:stretch>
        </p:blipFill>
        <p:spPr>
          <a:xfrm>
            <a:off x="4122330" y="1156848"/>
            <a:ext cx="7320370" cy="2385289"/>
          </a:xfrm>
          <a:prstGeom prst="rect">
            <a:avLst/>
          </a:prstGeom>
        </p:spPr>
      </p:pic>
      <p:pic>
        <p:nvPicPr>
          <p:cNvPr id="22" name="Picture 21">
            <a:extLst>
              <a:ext uri="{FF2B5EF4-FFF2-40B4-BE49-F238E27FC236}">
                <a16:creationId xmlns:a16="http://schemas.microsoft.com/office/drawing/2014/main" id="{7F2BF467-6509-4A43-9A49-D1B2546B7DAB}"/>
              </a:ext>
            </a:extLst>
          </p:cNvPr>
          <p:cNvPicPr>
            <a:picLocks noChangeAspect="1"/>
          </p:cNvPicPr>
          <p:nvPr/>
        </p:nvPicPr>
        <p:blipFill>
          <a:blip r:embed="rId3"/>
          <a:stretch>
            <a:fillRect/>
          </a:stretch>
        </p:blipFill>
        <p:spPr>
          <a:xfrm>
            <a:off x="4088492" y="3542137"/>
            <a:ext cx="7649643" cy="2238687"/>
          </a:xfrm>
          <a:prstGeom prst="rect">
            <a:avLst/>
          </a:prstGeom>
        </p:spPr>
      </p:pic>
      <p:sp>
        <p:nvSpPr>
          <p:cNvPr id="20" name="TextBox 19">
            <a:extLst>
              <a:ext uri="{FF2B5EF4-FFF2-40B4-BE49-F238E27FC236}">
                <a16:creationId xmlns:a16="http://schemas.microsoft.com/office/drawing/2014/main" id="{0DBC19F7-9FD7-45E7-AFFB-8DC16F599EC9}"/>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ELI5</a:t>
            </a:r>
            <a:r>
              <a:rPr lang="en-US" dirty="0"/>
              <a:t>: Shows the feature importance weights (both negative and positive) for the different classes</a:t>
            </a:r>
          </a:p>
        </p:txBody>
      </p:sp>
      <p:grpSp>
        <p:nvGrpSpPr>
          <p:cNvPr id="23" name="Group 22">
            <a:extLst>
              <a:ext uri="{FF2B5EF4-FFF2-40B4-BE49-F238E27FC236}">
                <a16:creationId xmlns:a16="http://schemas.microsoft.com/office/drawing/2014/main" id="{31874059-C85E-48E9-9596-8EFF92A590C6}"/>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582246E2-187A-40A4-8BEB-4FA0B65A67D3}"/>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0DB5A092-2396-4AE0-B688-E442A6283AA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2A3FA066-0419-459E-8A53-98CB9A1E8A33}"/>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A86437B7-CD1D-411C-98F7-D816E92E882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986D7AE3-4F90-4378-8524-CB82283C861E}"/>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B7B810C9-7976-4BD2-8FCA-19C9688341E8}"/>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CC786754-7323-4968-AB67-335E959850B7}"/>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DC5510E9-8221-45E0-87A9-FC17EA5F8983}"/>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66071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dirty="0"/>
              <a:t>Project Definition</a:t>
            </a:r>
          </a:p>
          <a:p>
            <a:r>
              <a:rPr lang="en-US" b="1" dirty="0">
                <a:highlight>
                  <a:srgbClr val="00FFFF"/>
                </a:highlight>
              </a:rPr>
              <a:t>Existing Work</a:t>
            </a:r>
          </a:p>
        </p:txBody>
      </p:sp>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8" name="Table 5">
            <a:extLst>
              <a:ext uri="{FF2B5EF4-FFF2-40B4-BE49-F238E27FC236}">
                <a16:creationId xmlns:a16="http://schemas.microsoft.com/office/drawing/2014/main" id="{191B6B7A-B440-483A-BC85-C403D369D440}"/>
              </a:ext>
            </a:extLst>
          </p:cNvPr>
          <p:cNvGraphicFramePr>
            <a:graphicFrameLocks noGrp="1"/>
          </p:cNvGraphicFramePr>
          <p:nvPr/>
        </p:nvGraphicFramePr>
        <p:xfrm>
          <a:off x="4086225" y="1198271"/>
          <a:ext cx="7715250" cy="5095131"/>
        </p:xfrm>
        <a:graphic>
          <a:graphicData uri="http://schemas.openxmlformats.org/drawingml/2006/table">
            <a:tbl>
              <a:tblPr firstRow="1" bandRow="1">
                <a:tableStyleId>{5C22544A-7EE6-4342-B048-85BDC9FD1C3A}</a:tableStyleId>
              </a:tblPr>
              <a:tblGrid>
                <a:gridCol w="4867275">
                  <a:extLst>
                    <a:ext uri="{9D8B030D-6E8A-4147-A177-3AD203B41FA5}">
                      <a16:colId xmlns:a16="http://schemas.microsoft.com/office/drawing/2014/main" val="3510288886"/>
                    </a:ext>
                  </a:extLst>
                </a:gridCol>
                <a:gridCol w="2847975">
                  <a:extLst>
                    <a:ext uri="{9D8B030D-6E8A-4147-A177-3AD203B41FA5}">
                      <a16:colId xmlns:a16="http://schemas.microsoft.com/office/drawing/2014/main" val="2845044455"/>
                    </a:ext>
                  </a:extLst>
                </a:gridCol>
              </a:tblGrid>
              <a:tr h="2998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Existing Work</a:t>
                      </a:r>
                      <a:endParaRPr lang="en-CA"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txBody>
                  <a:tcPr/>
                </a:tc>
                <a:extLst>
                  <a:ext uri="{0D108BD9-81ED-4DB2-BD59-A6C34878D82A}">
                    <a16:rowId xmlns:a16="http://schemas.microsoft.com/office/drawing/2014/main" val="2163894249"/>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1. Li, Susan, Feb 19, 2018, Multi-Class Text Classification with Scikit-Learn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https://towardsdatascience.com/multi-class-text-classification-with-scikit-learn-12f1e60e0a9f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Gives some good examples of Data Exploration.</a:t>
                      </a:r>
                    </a:p>
                  </a:txBody>
                  <a:tcPr/>
                </a:tc>
                <a:extLst>
                  <a:ext uri="{0D108BD9-81ED-4DB2-BD59-A6C34878D82A}">
                    <a16:rowId xmlns:a16="http://schemas.microsoft.com/office/drawing/2014/main" val="2370029621"/>
                  </a:ext>
                </a:extLst>
              </a:tr>
              <a:tr h="735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 Bansal, </a:t>
                      </a:r>
                      <a:r>
                        <a:rPr lang="en-US" sz="1100" dirty="0" err="1"/>
                        <a:t>Shivam</a:t>
                      </a:r>
                      <a:r>
                        <a:rPr lang="en-US" sz="1100" dirty="0"/>
                        <a:t>, Jan. 12, 2017, Ultimate Guide to Understand and Implement Natural Language Processing (with codes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https://www.analyticsvidhya.com/blog/2017/01/ultimate-guide-to-understand-implement-natural-language-processing-codes-in-python/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Has a great overview of many of the steps involved in NLP.</a:t>
                      </a:r>
                    </a:p>
                  </a:txBody>
                  <a:tcPr/>
                </a:tc>
                <a:extLst>
                  <a:ext uri="{0D108BD9-81ED-4DB2-BD59-A6C34878D82A}">
                    <a16:rowId xmlns:a16="http://schemas.microsoft.com/office/drawing/2014/main" val="3922965590"/>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Gupta, Shikhar, Jun 12, 2018, Machine Learning Model Evaluation &amp; Selection, Validation strategies for your machine learning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https://heartbeat.fritz.ai/model-evaluation-selection-i-30d803a44ee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Provides a summary of Model Selection and Validation strategies.</a:t>
                      </a:r>
                    </a:p>
                  </a:txBody>
                  <a:tcPr/>
                </a:tc>
                <a:extLst>
                  <a:ext uri="{0D108BD9-81ED-4DB2-BD59-A6C34878D82A}">
                    <a16:rowId xmlns:a16="http://schemas.microsoft.com/office/drawing/2014/main" val="4120445709"/>
                  </a:ext>
                </a:extLst>
              </a:tr>
              <a:tr h="463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4. scikit-learn 0.23.0, 3.2. Tuning the hyper-parameters of an estimator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https://scikit-learn.org/stable/modules/grid_search.html#grid-search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Explains what is involved in </a:t>
                      </a:r>
                      <a:r>
                        <a:rPr lang="en-US" sz="1200" dirty="0" err="1"/>
                        <a:t>Hyperparamet</a:t>
                      </a:r>
                      <a:r>
                        <a:rPr lang="en-US" sz="1200" dirty="0"/>
                        <a:t> Tuning</a:t>
                      </a:r>
                    </a:p>
                  </a:txBody>
                  <a:tcPr/>
                </a:tc>
                <a:extLst>
                  <a:ext uri="{0D108BD9-81ED-4DB2-BD59-A6C34878D82A}">
                    <a16:rowId xmlns:a16="http://schemas.microsoft.com/office/drawing/2014/main" val="858468683"/>
                  </a:ext>
                </a:extLst>
              </a:tr>
              <a:tr h="654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5. scikit-learn 0.22.2, Receiver Operating Characteristic (ROC)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https://scikit-learn.org/stable/auto_examples/model_selection/plot_roc.html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Provides examples of calculating and </a:t>
                      </a:r>
                      <a:r>
                        <a:rPr lang="en-US" sz="1200" dirty="0" err="1"/>
                        <a:t>ploting</a:t>
                      </a:r>
                      <a:r>
                        <a:rPr lang="en-US" sz="1200" dirty="0"/>
                        <a:t> ROC/AUC curves for Multi-Class Classification Models</a:t>
                      </a:r>
                    </a:p>
                  </a:txBody>
                  <a:tcPr/>
                </a:tc>
                <a:extLst>
                  <a:ext uri="{0D108BD9-81ED-4DB2-BD59-A6C34878D82A}">
                    <a16:rowId xmlns:a16="http://schemas.microsoft.com/office/drawing/2014/main" val="210981171"/>
                  </a:ext>
                </a:extLst>
              </a:tr>
              <a:tr h="572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6. </a:t>
                      </a:r>
                      <a:r>
                        <a:rPr lang="en-US" sz="1100" dirty="0" err="1"/>
                        <a:t>Smolyakov</a:t>
                      </a:r>
                      <a:r>
                        <a:rPr lang="en-US" sz="1100" dirty="0"/>
                        <a:t>, Vadim, Aug 22, 2017, Ensemble Learning to Improve Machine Learning Results, How ensemble methods work: bagging, boosting and stacking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https://blog.statsbot.co/ensemble-learning-d1dcd548e936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Discusses 3 types of Ensemble models: Bagging, Boosting and Stacking.</a:t>
                      </a:r>
                    </a:p>
                  </a:txBody>
                  <a:tcPr/>
                </a:tc>
                <a:extLst>
                  <a:ext uri="{0D108BD9-81ED-4DB2-BD59-A6C34878D82A}">
                    <a16:rowId xmlns:a16="http://schemas.microsoft.com/office/drawing/2014/main" val="3323441963"/>
                  </a:ext>
                </a:extLst>
              </a:tr>
              <a:tr h="1062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7. </a:t>
                      </a:r>
                      <a:r>
                        <a:rPr lang="en-US" sz="1100" dirty="0" err="1"/>
                        <a:t>Koehrsen</a:t>
                      </a:r>
                      <a:r>
                        <a:rPr lang="en-US" sz="1100" dirty="0"/>
                        <a:t>, Will, May 18, 2018, A Complete Machine Learning Walk-Through in Python: Part Three, Interpreting a machine learning model and presenting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https://towardsdatascience.com/a-complete-machine-learning-walk-through-in-python-part-three-388834e8804b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https://github.com/WillKoehrsen/machine-learning-project-walkthrough/blob/master/Machine%20Learning%20Project%20Part%203.ipynb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Gives a good explanation of Model Interpretability.</a:t>
                      </a:r>
                    </a:p>
                  </a:txBody>
                  <a:tcPr/>
                </a:tc>
                <a:extLst>
                  <a:ext uri="{0D108BD9-81ED-4DB2-BD59-A6C34878D82A}">
                    <a16:rowId xmlns:a16="http://schemas.microsoft.com/office/drawing/2014/main" val="732795002"/>
                  </a:ext>
                </a:extLst>
              </a:tr>
            </a:tbl>
          </a:graphicData>
        </a:graphic>
      </p:graphicFrame>
      <p:grpSp>
        <p:nvGrpSpPr>
          <p:cNvPr id="20" name="Group 19">
            <a:extLst>
              <a:ext uri="{FF2B5EF4-FFF2-40B4-BE49-F238E27FC236}">
                <a16:creationId xmlns:a16="http://schemas.microsoft.com/office/drawing/2014/main" id="{80100C60-BCC2-4203-9B4E-533D8B4CDB9A}"/>
              </a:ext>
            </a:extLst>
          </p:cNvPr>
          <p:cNvGrpSpPr/>
          <p:nvPr/>
        </p:nvGrpSpPr>
        <p:grpSpPr>
          <a:xfrm>
            <a:off x="231024" y="166051"/>
            <a:ext cx="11729953" cy="883920"/>
            <a:chOff x="3914274" y="166051"/>
            <a:chExt cx="8046703" cy="883920"/>
          </a:xfrm>
        </p:grpSpPr>
        <p:grpSp>
          <p:nvGrpSpPr>
            <p:cNvPr id="21" name="Group 20">
              <a:extLst>
                <a:ext uri="{FF2B5EF4-FFF2-40B4-BE49-F238E27FC236}">
                  <a16:creationId xmlns:a16="http://schemas.microsoft.com/office/drawing/2014/main" id="{8E3CE7A1-71D3-4BF7-8755-9D162681364F}"/>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3F1BDAE-77FF-4E56-8EB5-F3696FF0DA3F}"/>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D56DA452-8624-4D2B-A009-6367F4370FDE}"/>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A5378DEA-7B14-42E5-A789-DE11432F164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FA09538F-AB85-4383-9140-9EE554BE2861}"/>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7" name="Rectangle: Rounded Corners 26">
                  <a:extLst>
                    <a:ext uri="{FF2B5EF4-FFF2-40B4-BE49-F238E27FC236}">
                      <a16:creationId xmlns:a16="http://schemas.microsoft.com/office/drawing/2014/main" id="{E74FFE7B-C62E-4ED4-9C5D-95D63482A21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8" name="Rectangle: Rounded Corners 27">
                  <a:extLst>
                    <a:ext uri="{FF2B5EF4-FFF2-40B4-BE49-F238E27FC236}">
                      <a16:creationId xmlns:a16="http://schemas.microsoft.com/office/drawing/2014/main" id="{50594D19-9802-452B-AE74-C4FF201A527B}"/>
                    </a:ext>
                  </a:extLst>
                </p:cNvPr>
                <p:cNvSpPr/>
                <p:nvPr/>
              </p:nvSpPr>
              <p:spPr>
                <a:xfrm>
                  <a:off x="775912" y="5260917"/>
                  <a:ext cx="1243827"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Introduction</a:t>
                  </a:r>
                  <a:r>
                    <a:rPr lang="en-US" sz="1200" b="1" dirty="0">
                      <a:solidFill>
                        <a:schemeClr val="tx1"/>
                      </a:solidFill>
                    </a:rPr>
                    <a:t> </a:t>
                  </a:r>
                  <a:endParaRPr lang="en-CA" sz="1200" b="1" dirty="0">
                    <a:solidFill>
                      <a:schemeClr val="tx1"/>
                    </a:solidFill>
                  </a:endParaRPr>
                </a:p>
              </p:txBody>
            </p:sp>
          </p:grpSp>
        </p:grpSp>
        <p:sp>
          <p:nvSpPr>
            <p:cNvPr id="22" name="Rectangle: Rounded Corners 21">
              <a:extLst>
                <a:ext uri="{FF2B5EF4-FFF2-40B4-BE49-F238E27FC236}">
                  <a16:creationId xmlns:a16="http://schemas.microsoft.com/office/drawing/2014/main" id="{28055071-5727-49BE-AAFF-7D09690510C2}"/>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97007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b="1" dirty="0">
                <a:highlight>
                  <a:srgbClr val="00FFFF"/>
                </a:highlight>
              </a:rPr>
              <a:t>LIME</a:t>
            </a:r>
          </a:p>
          <a:p>
            <a:pPr marL="285750" indent="-285750">
              <a:buFont typeface="Arial" panose="020B0604020202020204" pitchFamily="34" charset="0"/>
              <a:buChar char="•"/>
            </a:pPr>
            <a:r>
              <a:rPr lang="en-US" dirty="0"/>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36BA1C7-422B-429A-9DD9-208563B6174D}"/>
              </a:ext>
            </a:extLst>
          </p:cNvPr>
          <p:cNvPicPr>
            <a:picLocks noChangeAspect="1"/>
          </p:cNvPicPr>
          <p:nvPr/>
        </p:nvPicPr>
        <p:blipFill>
          <a:blip r:embed="rId2"/>
          <a:stretch>
            <a:fillRect/>
          </a:stretch>
        </p:blipFill>
        <p:spPr>
          <a:xfrm>
            <a:off x="4492005" y="3661609"/>
            <a:ext cx="6844202" cy="2106731"/>
          </a:xfrm>
          <a:prstGeom prst="rect">
            <a:avLst/>
          </a:prstGeom>
        </p:spPr>
      </p:pic>
      <p:pic>
        <p:nvPicPr>
          <p:cNvPr id="20" name="Picture 19">
            <a:extLst>
              <a:ext uri="{FF2B5EF4-FFF2-40B4-BE49-F238E27FC236}">
                <a16:creationId xmlns:a16="http://schemas.microsoft.com/office/drawing/2014/main" id="{7A30DF7C-6366-47FE-BD6C-2B23F1D87C8E}"/>
              </a:ext>
            </a:extLst>
          </p:cNvPr>
          <p:cNvPicPr>
            <a:picLocks noChangeAspect="1"/>
          </p:cNvPicPr>
          <p:nvPr/>
        </p:nvPicPr>
        <p:blipFill>
          <a:blip r:embed="rId3"/>
          <a:stretch>
            <a:fillRect/>
          </a:stretch>
        </p:blipFill>
        <p:spPr>
          <a:xfrm>
            <a:off x="4995370" y="1250731"/>
            <a:ext cx="5884510" cy="2410878"/>
          </a:xfrm>
          <a:prstGeom prst="rect">
            <a:avLst/>
          </a:prstGeom>
        </p:spPr>
      </p:pic>
      <p:sp>
        <p:nvSpPr>
          <p:cNvPr id="21" name="TextBox 20">
            <a:extLst>
              <a:ext uri="{FF2B5EF4-FFF2-40B4-BE49-F238E27FC236}">
                <a16:creationId xmlns:a16="http://schemas.microsoft.com/office/drawing/2014/main" id="{42577F53-CFE0-4A2F-BFFC-5F54442FA65E}"/>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LIME</a:t>
            </a:r>
            <a:r>
              <a:rPr lang="en-US" dirty="0"/>
              <a:t>: Visualize the words used in the document as well as their associated weights for making prediction on a local document</a:t>
            </a:r>
          </a:p>
        </p:txBody>
      </p:sp>
      <p:grpSp>
        <p:nvGrpSpPr>
          <p:cNvPr id="22" name="Group 21">
            <a:extLst>
              <a:ext uri="{FF2B5EF4-FFF2-40B4-BE49-F238E27FC236}">
                <a16:creationId xmlns:a16="http://schemas.microsoft.com/office/drawing/2014/main" id="{5BC72FB4-29CA-4341-8029-E0B578EC3CC2}"/>
              </a:ext>
            </a:extLst>
          </p:cNvPr>
          <p:cNvGrpSpPr/>
          <p:nvPr/>
        </p:nvGrpSpPr>
        <p:grpSpPr>
          <a:xfrm>
            <a:off x="231024" y="166051"/>
            <a:ext cx="11729954" cy="883920"/>
            <a:chOff x="3914274" y="166051"/>
            <a:chExt cx="8046703" cy="883920"/>
          </a:xfrm>
        </p:grpSpPr>
        <p:grpSp>
          <p:nvGrpSpPr>
            <p:cNvPr id="23" name="Group 22">
              <a:extLst>
                <a:ext uri="{FF2B5EF4-FFF2-40B4-BE49-F238E27FC236}">
                  <a16:creationId xmlns:a16="http://schemas.microsoft.com/office/drawing/2014/main" id="{1600A10F-BBAC-4D09-B421-F7E83D161B30}"/>
                </a:ext>
              </a:extLst>
            </p:cNvPr>
            <p:cNvGrpSpPr/>
            <p:nvPr/>
          </p:nvGrpSpPr>
          <p:grpSpPr>
            <a:xfrm>
              <a:off x="3914274" y="166051"/>
              <a:ext cx="8046703" cy="883920"/>
              <a:chOff x="3914274" y="166051"/>
              <a:chExt cx="8046703" cy="883920"/>
            </a:xfrm>
          </p:grpSpPr>
          <p:sp>
            <p:nvSpPr>
              <p:cNvPr id="25" name="Rectangle 24">
                <a:extLst>
                  <a:ext uri="{FF2B5EF4-FFF2-40B4-BE49-F238E27FC236}">
                    <a16:creationId xmlns:a16="http://schemas.microsoft.com/office/drawing/2014/main" id="{DF7FEAAF-9E04-4A44-8994-9CE36C2EE88B}"/>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D8E5857B-C7E0-4237-AA1D-0F91B9623326}"/>
                  </a:ext>
                </a:extLst>
              </p:cNvPr>
              <p:cNvGrpSpPr/>
              <p:nvPr/>
            </p:nvGrpSpPr>
            <p:grpSpPr>
              <a:xfrm>
                <a:off x="4341815" y="308009"/>
                <a:ext cx="5704672" cy="601581"/>
                <a:chOff x="775912" y="5254575"/>
                <a:chExt cx="5704672" cy="601581"/>
              </a:xfrm>
            </p:grpSpPr>
            <p:sp>
              <p:nvSpPr>
                <p:cNvPr id="27" name="Rectangle: Rounded Corners 26">
                  <a:extLst>
                    <a:ext uri="{FF2B5EF4-FFF2-40B4-BE49-F238E27FC236}">
                      <a16:creationId xmlns:a16="http://schemas.microsoft.com/office/drawing/2014/main" id="{61D9CF0C-C197-418F-8EBB-241714204AA6}"/>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4CCCE6F6-0DA0-450C-A29A-D19463BF472D}"/>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CD839ED7-43DF-42E3-BCB0-028CB09C36A2}"/>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30" name="Rectangle: Rounded Corners 29">
                  <a:extLst>
                    <a:ext uri="{FF2B5EF4-FFF2-40B4-BE49-F238E27FC236}">
                      <a16:creationId xmlns:a16="http://schemas.microsoft.com/office/drawing/2014/main" id="{909E5306-1B90-4352-A50F-E5E487AA4A29}"/>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4" name="Rectangle: Rounded Corners 23">
              <a:extLst>
                <a:ext uri="{FF2B5EF4-FFF2-40B4-BE49-F238E27FC236}">
                  <a16:creationId xmlns:a16="http://schemas.microsoft.com/office/drawing/2014/main" id="{0EA5057D-B659-47CF-A0D8-1CE6530E6345}"/>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450422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Comparison and Analysis</a:t>
            </a:r>
          </a:p>
          <a:p>
            <a:pPr marL="285750" lvl="0" indent="-285750">
              <a:buFont typeface="Arial" panose="020B0604020202020204" pitchFamily="34" charset="0"/>
              <a:buChar char="•"/>
            </a:pPr>
            <a:r>
              <a:rPr lang="en-US" dirty="0"/>
              <a:t>Confusion Matrix from M1 and M2</a:t>
            </a:r>
          </a:p>
          <a:p>
            <a:pPr marL="285750" lvl="0" indent="-285750">
              <a:buFont typeface="Arial" panose="020B0604020202020204" pitchFamily="34" charset="0"/>
              <a:buChar char="•"/>
            </a:pPr>
            <a:r>
              <a:rPr lang="en-US" dirty="0"/>
              <a:t>Comparison of the progression: from baseline thru ensemble </a:t>
            </a:r>
          </a:p>
          <a:p>
            <a:pPr marL="285750" lvl="0" indent="-285750">
              <a:buFont typeface="Arial" panose="020B0604020202020204" pitchFamily="34" charset="0"/>
              <a:buChar char="•"/>
            </a:pPr>
            <a:r>
              <a:rPr lang="en-US" dirty="0"/>
              <a:t>Comparison of 2000 &amp; 4000 records: Learning Curves and F1-Score (covers the bias-variance tradeoff)</a:t>
            </a:r>
          </a:p>
          <a:p>
            <a:r>
              <a:rPr lang="en-US" b="1" dirty="0">
                <a:highlight>
                  <a:srgbClr val="00FFFF"/>
                </a:highlight>
              </a:rPr>
              <a:t>Interpreting and Explaining Models</a:t>
            </a:r>
          </a:p>
          <a:p>
            <a:pPr marL="285750" indent="-285750">
              <a:buFont typeface="Arial" panose="020B0604020202020204" pitchFamily="34" charset="0"/>
              <a:buChar char="•"/>
            </a:pPr>
            <a:r>
              <a:rPr lang="en-US" dirty="0"/>
              <a:t>Feature Importance</a:t>
            </a:r>
          </a:p>
          <a:p>
            <a:pPr marL="285750" indent="-285750">
              <a:buFont typeface="Arial" panose="020B0604020202020204" pitchFamily="34" charset="0"/>
              <a:buChar char="•"/>
            </a:pPr>
            <a:r>
              <a:rPr lang="en-US" dirty="0"/>
              <a:t>Individual Tree Visualization</a:t>
            </a:r>
          </a:p>
          <a:p>
            <a:pPr marL="285750" indent="-285750">
              <a:buFont typeface="Arial" panose="020B0604020202020204" pitchFamily="34" charset="0"/>
              <a:buChar char="•"/>
            </a:pPr>
            <a:r>
              <a:rPr lang="en-US" dirty="0"/>
              <a:t>ELI5</a:t>
            </a:r>
          </a:p>
          <a:p>
            <a:pPr marL="285750" indent="-285750">
              <a:buFont typeface="Arial" panose="020B0604020202020204" pitchFamily="34" charset="0"/>
              <a:buChar char="•"/>
            </a:pPr>
            <a:r>
              <a:rPr lang="en-US" dirty="0"/>
              <a:t>LIME</a:t>
            </a:r>
          </a:p>
          <a:p>
            <a:pPr marL="285750" indent="-285750">
              <a:buFont typeface="Arial" panose="020B0604020202020204" pitchFamily="34" charset="0"/>
              <a:buChar char="•"/>
            </a:pPr>
            <a:r>
              <a:rPr lang="en-US" b="1" dirty="0">
                <a:highlight>
                  <a:srgbClr val="00FFFF"/>
                </a:highlight>
              </a:rPr>
              <a:t>Skater</a:t>
            </a:r>
          </a:p>
          <a:p>
            <a:endParaRPr lang="en-CA" dirty="0"/>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3B7D7A91-BDFB-43C6-BFF8-891B02F9D24C}"/>
              </a:ext>
            </a:extLst>
          </p:cNvPr>
          <p:cNvSpPr txBox="1"/>
          <p:nvPr/>
        </p:nvSpPr>
        <p:spPr>
          <a:xfrm>
            <a:off x="3957629" y="5723073"/>
            <a:ext cx="7959991" cy="917876"/>
          </a:xfrm>
          <a:prstGeom prst="rect">
            <a:avLst/>
          </a:prstGeom>
          <a:noFill/>
        </p:spPr>
        <p:txBody>
          <a:bodyPr wrap="square" rtlCol="0">
            <a:normAutofit/>
          </a:bodyPr>
          <a:lstStyle/>
          <a:p>
            <a:pPr marL="285750" indent="-285750">
              <a:buFont typeface="Arial" panose="020B0604020202020204" pitchFamily="34" charset="0"/>
              <a:buChar char="•"/>
            </a:pPr>
            <a:r>
              <a:rPr lang="en-US" b="1" dirty="0"/>
              <a:t>Skater</a:t>
            </a:r>
            <a:r>
              <a:rPr lang="en-US" dirty="0"/>
              <a:t>: lists the importance factor of specific words in the corpus in determining the classification</a:t>
            </a:r>
          </a:p>
          <a:p>
            <a:pPr marL="742950" lvl="1" indent="-285750">
              <a:buFont typeface="Arial" panose="020B0604020202020204" pitchFamily="34" charset="0"/>
              <a:buChar char="•"/>
            </a:pPr>
            <a:r>
              <a:rPr lang="en-US" dirty="0"/>
              <a:t>Words identified show correlation with the classes</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40B96684-2CC5-4432-86B7-2C860C115F75}"/>
              </a:ext>
            </a:extLst>
          </p:cNvPr>
          <p:cNvPicPr>
            <a:picLocks noChangeAspect="1"/>
          </p:cNvPicPr>
          <p:nvPr/>
        </p:nvPicPr>
        <p:blipFill>
          <a:blip r:embed="rId2"/>
          <a:stretch>
            <a:fillRect/>
          </a:stretch>
        </p:blipFill>
        <p:spPr>
          <a:xfrm>
            <a:off x="5276915" y="1146563"/>
            <a:ext cx="5272797" cy="4576509"/>
          </a:xfrm>
          <a:prstGeom prst="rect">
            <a:avLst/>
          </a:prstGeom>
        </p:spPr>
      </p:pic>
      <p:grpSp>
        <p:nvGrpSpPr>
          <p:cNvPr id="21" name="Group 20">
            <a:extLst>
              <a:ext uri="{FF2B5EF4-FFF2-40B4-BE49-F238E27FC236}">
                <a16:creationId xmlns:a16="http://schemas.microsoft.com/office/drawing/2014/main" id="{41BEBA1D-B886-4E44-82BA-7712751548E0}"/>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BA6974D4-EB96-4238-A52F-3410986D31E6}"/>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38D0A2DB-8DEC-4BE8-8673-121BA4E77462}"/>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065DE49E-06A2-46AB-B54E-C8FF3A8A3C88}"/>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B2DABC3A-A616-470C-A1AB-08B9124A436D}"/>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F6A2218F-6B7F-40EF-9EF2-32A4C8DF518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958E2F29-FAAC-4216-8C4D-B64B176A6526}"/>
                    </a:ext>
                  </a:extLst>
                </p:cNvPr>
                <p:cNvSpPr/>
                <p:nvPr/>
              </p:nvSpPr>
              <p:spPr>
                <a:xfrm>
                  <a:off x="5236758" y="5254575"/>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Discussion</a:t>
                  </a:r>
                  <a:endParaRPr lang="en-CA" sz="1600" b="1" dirty="0">
                    <a:solidFill>
                      <a:schemeClr val="tx1"/>
                    </a:solidFill>
                  </a:endParaRPr>
                </a:p>
              </p:txBody>
            </p:sp>
            <p:sp>
              <p:nvSpPr>
                <p:cNvPr id="29" name="Rectangle: Rounded Corners 28">
                  <a:extLst>
                    <a:ext uri="{FF2B5EF4-FFF2-40B4-BE49-F238E27FC236}">
                      <a16:creationId xmlns:a16="http://schemas.microsoft.com/office/drawing/2014/main" id="{32B71C22-A727-46E1-9C8F-811B2CB2D69D}"/>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99651C2F-1CF1-4F59-BA8B-86DA0CBEA1CD}"/>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307431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Recommendations</a:t>
            </a:r>
          </a:p>
          <a:p>
            <a:pPr marL="285750" indent="-285750">
              <a:buFont typeface="Arial" panose="020B0604020202020204" pitchFamily="34" charset="0"/>
              <a:buChar char="•"/>
            </a:pPr>
            <a:r>
              <a:rPr lang="en-US" b="1" dirty="0">
                <a:highlight>
                  <a:srgbClr val="00FFFF"/>
                </a:highlight>
              </a:rPr>
              <a:t>Discussion of Naïve Bayes with Hyperparameters and Voting</a:t>
            </a:r>
            <a:r>
              <a:rPr lang="en-US" b="1" dirty="0"/>
              <a:t> </a:t>
            </a:r>
          </a:p>
          <a:p>
            <a:pPr marL="285750" lvl="0" indent="-285750">
              <a:buFont typeface="Arial" panose="020B0604020202020204" pitchFamily="34" charset="0"/>
              <a:buChar char="•"/>
            </a:pPr>
            <a:r>
              <a:rPr lang="en-US" dirty="0"/>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5221705"/>
            <a:ext cx="7959991" cy="1468734"/>
          </a:xfrm>
          <a:prstGeom prst="rect">
            <a:avLst/>
          </a:prstGeom>
          <a:noFill/>
        </p:spPr>
        <p:txBody>
          <a:bodyPr wrap="square" rtlCol="0">
            <a:normAutofit/>
          </a:bodyPr>
          <a:lstStyle/>
          <a:p>
            <a:pPr marL="285750" indent="-285750">
              <a:buFont typeface="Arial" panose="020B0604020202020204" pitchFamily="34" charset="0"/>
              <a:buChar char="•"/>
            </a:pPr>
            <a:r>
              <a:rPr lang="en-US" dirty="0"/>
              <a:t>The Naïve Bayes with optimized features and tuned hyperparameters and the ensemble weighted voting soft gave us our best results.</a:t>
            </a:r>
          </a:p>
          <a:p>
            <a:pPr marL="285750" indent="-285750">
              <a:buFont typeface="Arial" panose="020B0604020202020204" pitchFamily="34" charset="0"/>
              <a:buChar char="•"/>
            </a:pPr>
            <a:r>
              <a:rPr lang="en-US" dirty="0"/>
              <a:t>Both the variance and bias are slightly improved for the ensemble voting model, indicating a more robust model.</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sp>
        <p:nvSpPr>
          <p:cNvPr id="21" name="TextBox 20">
            <a:extLst>
              <a:ext uri="{FF2B5EF4-FFF2-40B4-BE49-F238E27FC236}">
                <a16:creationId xmlns:a16="http://schemas.microsoft.com/office/drawing/2014/main" id="{EDB31A4A-BEE2-4D1C-8FE5-198CE268F9AA}"/>
              </a:ext>
            </a:extLst>
          </p:cNvPr>
          <p:cNvSpPr txBox="1"/>
          <p:nvPr/>
        </p:nvSpPr>
        <p:spPr>
          <a:xfrm>
            <a:off x="4137550" y="4587400"/>
            <a:ext cx="3800075" cy="646331"/>
          </a:xfrm>
          <a:prstGeom prst="rect">
            <a:avLst/>
          </a:prstGeom>
          <a:noFill/>
        </p:spPr>
        <p:txBody>
          <a:bodyPr wrap="square" rtlCol="0">
            <a:spAutoFit/>
          </a:bodyPr>
          <a:lstStyle/>
          <a:p>
            <a:pPr algn="ctr"/>
            <a:r>
              <a:rPr lang="en-US" b="1" dirty="0"/>
              <a:t>Training /Testing Errors Multinomial NB</a:t>
            </a:r>
            <a:endParaRPr lang="en-CA" b="1" dirty="0"/>
          </a:p>
        </p:txBody>
      </p:sp>
      <p:sp>
        <p:nvSpPr>
          <p:cNvPr id="22" name="TextBox 21">
            <a:extLst>
              <a:ext uri="{FF2B5EF4-FFF2-40B4-BE49-F238E27FC236}">
                <a16:creationId xmlns:a16="http://schemas.microsoft.com/office/drawing/2014/main" id="{8709996E-CFE0-404D-914A-26DE30EA2D70}"/>
              </a:ext>
            </a:extLst>
          </p:cNvPr>
          <p:cNvSpPr txBox="1"/>
          <p:nvPr/>
        </p:nvSpPr>
        <p:spPr>
          <a:xfrm>
            <a:off x="8117545" y="4602759"/>
            <a:ext cx="3800075" cy="646331"/>
          </a:xfrm>
          <a:prstGeom prst="rect">
            <a:avLst/>
          </a:prstGeom>
          <a:noFill/>
        </p:spPr>
        <p:txBody>
          <a:bodyPr wrap="square" rtlCol="0">
            <a:spAutoFit/>
          </a:bodyPr>
          <a:lstStyle/>
          <a:p>
            <a:pPr algn="ctr"/>
            <a:r>
              <a:rPr lang="en-US" b="1" dirty="0"/>
              <a:t>Training /Testing Errors Weighted Voting</a:t>
            </a:r>
            <a:endParaRPr lang="en-CA" b="1" dirty="0"/>
          </a:p>
        </p:txBody>
      </p:sp>
      <p:pic>
        <p:nvPicPr>
          <p:cNvPr id="6" name="Picture 5">
            <a:extLst>
              <a:ext uri="{FF2B5EF4-FFF2-40B4-BE49-F238E27FC236}">
                <a16:creationId xmlns:a16="http://schemas.microsoft.com/office/drawing/2014/main" id="{A2AC9F9D-ECC9-455C-BA33-8CCF4E4D589D}"/>
              </a:ext>
            </a:extLst>
          </p:cNvPr>
          <p:cNvPicPr>
            <a:picLocks noChangeAspect="1"/>
          </p:cNvPicPr>
          <p:nvPr/>
        </p:nvPicPr>
        <p:blipFill>
          <a:blip r:embed="rId3"/>
          <a:stretch>
            <a:fillRect/>
          </a:stretch>
        </p:blipFill>
        <p:spPr>
          <a:xfrm>
            <a:off x="4254375" y="2017653"/>
            <a:ext cx="3552809" cy="2585106"/>
          </a:xfrm>
          <a:prstGeom prst="rect">
            <a:avLst/>
          </a:prstGeom>
        </p:spPr>
      </p:pic>
      <p:pic>
        <p:nvPicPr>
          <p:cNvPr id="7" name="Picture 6">
            <a:extLst>
              <a:ext uri="{FF2B5EF4-FFF2-40B4-BE49-F238E27FC236}">
                <a16:creationId xmlns:a16="http://schemas.microsoft.com/office/drawing/2014/main" id="{74140361-7D8E-4006-BF4D-2859C95BA9F4}"/>
              </a:ext>
            </a:extLst>
          </p:cNvPr>
          <p:cNvPicPr>
            <a:picLocks noChangeAspect="1"/>
          </p:cNvPicPr>
          <p:nvPr/>
        </p:nvPicPr>
        <p:blipFill>
          <a:blip r:embed="rId4"/>
          <a:stretch>
            <a:fillRect/>
          </a:stretch>
        </p:blipFill>
        <p:spPr>
          <a:xfrm>
            <a:off x="8035633" y="2168100"/>
            <a:ext cx="3764465" cy="2458721"/>
          </a:xfrm>
          <a:prstGeom prst="rect">
            <a:avLst/>
          </a:prstGeom>
        </p:spPr>
      </p:pic>
      <p:grpSp>
        <p:nvGrpSpPr>
          <p:cNvPr id="23" name="Group 22">
            <a:extLst>
              <a:ext uri="{FF2B5EF4-FFF2-40B4-BE49-F238E27FC236}">
                <a16:creationId xmlns:a16="http://schemas.microsoft.com/office/drawing/2014/main" id="{A9E04401-3663-43FD-9EF3-3731DEF56D6E}"/>
              </a:ext>
            </a:extLst>
          </p:cNvPr>
          <p:cNvGrpSpPr/>
          <p:nvPr/>
        </p:nvGrpSpPr>
        <p:grpSpPr>
          <a:xfrm>
            <a:off x="231024" y="166051"/>
            <a:ext cx="11729954" cy="883920"/>
            <a:chOff x="3914274" y="166051"/>
            <a:chExt cx="8046703" cy="883920"/>
          </a:xfrm>
        </p:grpSpPr>
        <p:grpSp>
          <p:nvGrpSpPr>
            <p:cNvPr id="24" name="Group 23">
              <a:extLst>
                <a:ext uri="{FF2B5EF4-FFF2-40B4-BE49-F238E27FC236}">
                  <a16:creationId xmlns:a16="http://schemas.microsoft.com/office/drawing/2014/main" id="{04607785-B732-4A81-9ECC-FF9F62A9EEA9}"/>
                </a:ext>
              </a:extLst>
            </p:cNvPr>
            <p:cNvGrpSpPr/>
            <p:nvPr/>
          </p:nvGrpSpPr>
          <p:grpSpPr>
            <a:xfrm>
              <a:off x="3914274" y="166051"/>
              <a:ext cx="8046703" cy="883920"/>
              <a:chOff x="3914274" y="166051"/>
              <a:chExt cx="8046703" cy="883920"/>
            </a:xfrm>
          </p:grpSpPr>
          <p:sp>
            <p:nvSpPr>
              <p:cNvPr id="26" name="Rectangle 25">
                <a:extLst>
                  <a:ext uri="{FF2B5EF4-FFF2-40B4-BE49-F238E27FC236}">
                    <a16:creationId xmlns:a16="http://schemas.microsoft.com/office/drawing/2014/main" id="{BC07D3FC-2049-49C6-AA31-553C270C27FE}"/>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3403400F-2407-4231-BBA4-A5968B1DA6AD}"/>
                  </a:ext>
                </a:extLst>
              </p:cNvPr>
              <p:cNvGrpSpPr/>
              <p:nvPr/>
            </p:nvGrpSpPr>
            <p:grpSpPr>
              <a:xfrm>
                <a:off x="4341815" y="308009"/>
                <a:ext cx="5704672" cy="601581"/>
                <a:chOff x="775912" y="5254575"/>
                <a:chExt cx="5704672" cy="601581"/>
              </a:xfrm>
            </p:grpSpPr>
            <p:sp>
              <p:nvSpPr>
                <p:cNvPr id="28" name="Rectangle: Rounded Corners 27">
                  <a:extLst>
                    <a:ext uri="{FF2B5EF4-FFF2-40B4-BE49-F238E27FC236}">
                      <a16:creationId xmlns:a16="http://schemas.microsoft.com/office/drawing/2014/main" id="{59764A3A-50AF-49CD-A387-017A4997CEE7}"/>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CA3D7879-63A3-40E0-A294-D09519086E02}"/>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30" name="Rectangle: Rounded Corners 29">
                  <a:extLst>
                    <a:ext uri="{FF2B5EF4-FFF2-40B4-BE49-F238E27FC236}">
                      <a16:creationId xmlns:a16="http://schemas.microsoft.com/office/drawing/2014/main" id="{F40AF775-466E-4BF0-84C5-0463285771ED}"/>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31" name="Rectangle: Rounded Corners 30">
                  <a:extLst>
                    <a:ext uri="{FF2B5EF4-FFF2-40B4-BE49-F238E27FC236}">
                      <a16:creationId xmlns:a16="http://schemas.microsoft.com/office/drawing/2014/main" id="{612FBF10-ED4E-4728-8181-036BFD519BA3}"/>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5" name="Rectangle: Rounded Corners 24">
              <a:extLst>
                <a:ext uri="{FF2B5EF4-FFF2-40B4-BE49-F238E27FC236}">
                  <a16:creationId xmlns:a16="http://schemas.microsoft.com/office/drawing/2014/main" id="{512DAC4D-3B8C-4C25-9D76-5FE2C95FB9E4}"/>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Tree>
    <p:extLst>
      <p:ext uri="{BB962C8B-B14F-4D97-AF65-F5344CB8AC3E}">
        <p14:creationId xmlns:p14="http://schemas.microsoft.com/office/powerpoint/2010/main" val="4230236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CE028E43-784C-40D4-9C08-0BF6E4C4EC85}"/>
              </a:ext>
            </a:extLst>
          </p:cNvPr>
          <p:cNvSpPr txBox="1">
            <a:spLocks/>
          </p:cNvSpPr>
          <p:nvPr/>
        </p:nvSpPr>
        <p:spPr>
          <a:xfrm>
            <a:off x="8277726"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b="1" dirty="0">
                <a:highlight>
                  <a:srgbClr val="00FFFF"/>
                </a:highlight>
              </a:rPr>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b="1" dirty="0">
                <a:highlight>
                  <a:srgbClr val="00FFFF"/>
                </a:highlight>
              </a:rPr>
              <a:t>Model chosen</a:t>
            </a:r>
          </a:p>
          <a:p>
            <a:r>
              <a:rPr lang="en-CA" dirty="0"/>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211A213A-D578-41D3-A9F5-97CBB00A768E}"/>
              </a:ext>
            </a:extLst>
          </p:cNvPr>
          <p:cNvSpPr txBox="1"/>
          <p:nvPr/>
        </p:nvSpPr>
        <p:spPr>
          <a:xfrm>
            <a:off x="3957629" y="5057775"/>
            <a:ext cx="7959991" cy="1632664"/>
          </a:xfrm>
          <a:prstGeom prst="rect">
            <a:avLst/>
          </a:prstGeom>
          <a:noFill/>
        </p:spPr>
        <p:txBody>
          <a:bodyPr wrap="square" rtlCol="0">
            <a:normAutofit/>
          </a:bodyPr>
          <a:lstStyle/>
          <a:p>
            <a:pPr marL="285750" indent="-285750">
              <a:buFont typeface="Arial" panose="020B0604020202020204" pitchFamily="34" charset="0"/>
              <a:buChar char="•"/>
            </a:pPr>
            <a:r>
              <a:rPr lang="en-US" dirty="0"/>
              <a:t>Based on our results, the recommended model to proceed with is:</a:t>
            </a:r>
          </a:p>
          <a:p>
            <a:pPr marL="742950" lvl="1" indent="-285750">
              <a:buFont typeface="Arial" panose="020B0604020202020204" pitchFamily="34" charset="0"/>
              <a:buChar char="•"/>
            </a:pPr>
            <a:r>
              <a:rPr lang="en-US" sz="2000" b="1" u="sng" dirty="0"/>
              <a:t>Weighted Voting Ensemble (Soft Voting)</a:t>
            </a:r>
          </a:p>
        </p:txBody>
      </p:sp>
      <p:pic>
        <p:nvPicPr>
          <p:cNvPr id="2" name="Picture 1">
            <a:extLst>
              <a:ext uri="{FF2B5EF4-FFF2-40B4-BE49-F238E27FC236}">
                <a16:creationId xmlns:a16="http://schemas.microsoft.com/office/drawing/2014/main" id="{E25CF4E2-6E80-46DF-B278-E9116559771D}"/>
              </a:ext>
            </a:extLst>
          </p:cNvPr>
          <p:cNvPicPr>
            <a:picLocks noChangeAspect="1"/>
          </p:cNvPicPr>
          <p:nvPr/>
        </p:nvPicPr>
        <p:blipFill>
          <a:blip r:embed="rId2"/>
          <a:stretch>
            <a:fillRect/>
          </a:stretch>
        </p:blipFill>
        <p:spPr>
          <a:xfrm>
            <a:off x="3979986" y="1077435"/>
            <a:ext cx="7915275" cy="923925"/>
          </a:xfrm>
          <a:prstGeom prst="rect">
            <a:avLst/>
          </a:prstGeom>
        </p:spPr>
      </p:pic>
      <p:pic>
        <p:nvPicPr>
          <p:cNvPr id="3" name="Picture 2">
            <a:extLst>
              <a:ext uri="{FF2B5EF4-FFF2-40B4-BE49-F238E27FC236}">
                <a16:creationId xmlns:a16="http://schemas.microsoft.com/office/drawing/2014/main" id="{A9CB8F72-2DBC-4F8A-968D-5C4ABF205E2B}"/>
              </a:ext>
            </a:extLst>
          </p:cNvPr>
          <p:cNvPicPr>
            <a:picLocks noChangeAspect="1"/>
          </p:cNvPicPr>
          <p:nvPr/>
        </p:nvPicPr>
        <p:blipFill>
          <a:blip r:embed="rId3"/>
          <a:stretch>
            <a:fillRect/>
          </a:stretch>
        </p:blipFill>
        <p:spPr>
          <a:xfrm>
            <a:off x="5907313" y="2028824"/>
            <a:ext cx="3796485" cy="2490551"/>
          </a:xfrm>
          <a:prstGeom prst="rect">
            <a:avLst/>
          </a:prstGeom>
        </p:spPr>
      </p:pic>
      <p:grpSp>
        <p:nvGrpSpPr>
          <p:cNvPr id="21" name="Group 20">
            <a:extLst>
              <a:ext uri="{FF2B5EF4-FFF2-40B4-BE49-F238E27FC236}">
                <a16:creationId xmlns:a16="http://schemas.microsoft.com/office/drawing/2014/main" id="{14D2AA50-0205-4BAB-A994-98F755842FBB}"/>
              </a:ext>
            </a:extLst>
          </p:cNvPr>
          <p:cNvGrpSpPr/>
          <p:nvPr/>
        </p:nvGrpSpPr>
        <p:grpSpPr>
          <a:xfrm>
            <a:off x="231024" y="166051"/>
            <a:ext cx="11729954" cy="883920"/>
            <a:chOff x="3914274" y="166051"/>
            <a:chExt cx="8046703" cy="883920"/>
          </a:xfrm>
        </p:grpSpPr>
        <p:grpSp>
          <p:nvGrpSpPr>
            <p:cNvPr id="22" name="Group 21">
              <a:extLst>
                <a:ext uri="{FF2B5EF4-FFF2-40B4-BE49-F238E27FC236}">
                  <a16:creationId xmlns:a16="http://schemas.microsoft.com/office/drawing/2014/main" id="{13636604-5425-4E73-AA21-6F2C8D8FF73D}"/>
                </a:ext>
              </a:extLst>
            </p:cNvPr>
            <p:cNvGrpSpPr/>
            <p:nvPr/>
          </p:nvGrpSpPr>
          <p:grpSpPr>
            <a:xfrm>
              <a:off x="3914274" y="166051"/>
              <a:ext cx="8046703" cy="883920"/>
              <a:chOff x="3914274" y="166051"/>
              <a:chExt cx="8046703" cy="883920"/>
            </a:xfrm>
          </p:grpSpPr>
          <p:sp>
            <p:nvSpPr>
              <p:cNvPr id="24" name="Rectangle 23">
                <a:extLst>
                  <a:ext uri="{FF2B5EF4-FFF2-40B4-BE49-F238E27FC236}">
                    <a16:creationId xmlns:a16="http://schemas.microsoft.com/office/drawing/2014/main" id="{3B0EEA1E-BFC9-4849-B241-8B288590E095}"/>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4887111C-DC5F-4B76-A4CC-C2A1847FAD45}"/>
                  </a:ext>
                </a:extLst>
              </p:cNvPr>
              <p:cNvGrpSpPr/>
              <p:nvPr/>
            </p:nvGrpSpPr>
            <p:grpSpPr>
              <a:xfrm>
                <a:off x="4341815" y="308009"/>
                <a:ext cx="5704672" cy="601581"/>
                <a:chOff x="775912" y="5254575"/>
                <a:chExt cx="5704672" cy="601581"/>
              </a:xfrm>
            </p:grpSpPr>
            <p:sp>
              <p:nvSpPr>
                <p:cNvPr id="26" name="Rectangle: Rounded Corners 25">
                  <a:extLst>
                    <a:ext uri="{FF2B5EF4-FFF2-40B4-BE49-F238E27FC236}">
                      <a16:creationId xmlns:a16="http://schemas.microsoft.com/office/drawing/2014/main" id="{0E396F66-FF10-428B-8018-104F9236B534}"/>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51D4A547-9236-4669-BD40-8872E405AD70}"/>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5CB3C4BF-9765-44B2-A24F-710B246A208C}"/>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29" name="Rectangle: Rounded Corners 28">
                  <a:extLst>
                    <a:ext uri="{FF2B5EF4-FFF2-40B4-BE49-F238E27FC236}">
                      <a16:creationId xmlns:a16="http://schemas.microsoft.com/office/drawing/2014/main" id="{F6FB7BED-DF99-4C92-BD67-3D22C600577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3" name="Rectangle: Rounded Corners 22">
              <a:extLst>
                <a:ext uri="{FF2B5EF4-FFF2-40B4-BE49-F238E27FC236}">
                  <a16:creationId xmlns:a16="http://schemas.microsoft.com/office/drawing/2014/main" id="{0FF28BAD-EA0C-437D-890E-6518C0599EA7}"/>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Tree>
    <p:extLst>
      <p:ext uri="{BB962C8B-B14F-4D97-AF65-F5344CB8AC3E}">
        <p14:creationId xmlns:p14="http://schemas.microsoft.com/office/powerpoint/2010/main" val="3483782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2"/>
            <a:ext cx="3683250" cy="5641977"/>
          </a:xfrm>
          <a:solidFill>
            <a:schemeClr val="accent5">
              <a:lumMod val="20000"/>
              <a:lumOff val="80000"/>
            </a:schemeClr>
          </a:solidFill>
          <a:ln>
            <a:solidFill>
              <a:schemeClr val="tx1"/>
            </a:solidFill>
          </a:ln>
        </p:spPr>
        <p:txBody>
          <a:bodyPr>
            <a:normAutofit/>
          </a:bodyPr>
          <a:lstStyle/>
          <a:p>
            <a:pPr lvl="0"/>
            <a:r>
              <a:rPr lang="en-US" dirty="0"/>
              <a:t>Recommendations</a:t>
            </a:r>
          </a:p>
          <a:p>
            <a:pPr marL="285750" indent="-285750">
              <a:buFont typeface="Arial" panose="020B0604020202020204" pitchFamily="34" charset="0"/>
              <a:buChar char="•"/>
            </a:pPr>
            <a:r>
              <a:rPr lang="en-US" dirty="0"/>
              <a:t>Discussion of Naïve Bayes with Hyperparameters and Voting </a:t>
            </a:r>
          </a:p>
          <a:p>
            <a:pPr marL="285750" lvl="0" indent="-285750">
              <a:buFont typeface="Arial" panose="020B0604020202020204" pitchFamily="34" charset="0"/>
              <a:buChar char="•"/>
            </a:pPr>
            <a:r>
              <a:rPr lang="en-US" dirty="0"/>
              <a:t>Model chosen</a:t>
            </a:r>
          </a:p>
          <a:p>
            <a:r>
              <a:rPr lang="en-CA" b="1" dirty="0">
                <a:highlight>
                  <a:srgbClr val="00FFFF"/>
                </a:highlight>
              </a:rPr>
              <a:t>Future Work</a:t>
            </a:r>
          </a:p>
        </p:txBody>
      </p:sp>
      <p:sp>
        <p:nvSpPr>
          <p:cNvPr id="9" name="Rectangle 8">
            <a:extLst>
              <a:ext uri="{FF2B5EF4-FFF2-40B4-BE49-F238E27FC236}">
                <a16:creationId xmlns:a16="http://schemas.microsoft.com/office/drawing/2014/main" id="{10864722-D10A-4556-B5F1-92583E3CE5E2}"/>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a:extLst>
              <a:ext uri="{FF2B5EF4-FFF2-40B4-BE49-F238E27FC236}">
                <a16:creationId xmlns:a16="http://schemas.microsoft.com/office/drawing/2014/main" id="{308B4470-33A9-4A5C-BC70-9DDC23E63E6B}"/>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6ADD4205-7024-414B-97DB-620C2E87F2AC}"/>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E8DF1E69-00B6-4BC0-848F-7A29396CF406}"/>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9D0C6B09-A54A-48D6-A2F0-E6E7443A5350}"/>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D63F6E5F-353E-4944-9086-215EF2CB9A15}"/>
                    </a:ext>
                  </a:extLst>
                </p:cNvPr>
                <p:cNvSpPr/>
                <p:nvPr/>
              </p:nvSpPr>
              <p:spPr>
                <a:xfrm>
                  <a:off x="2262861" y="5260918"/>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Methodology</a:t>
                  </a:r>
                  <a:endParaRPr lang="en-CA" sz="1600" dirty="0">
                    <a:solidFill>
                      <a:schemeClr val="bg1"/>
                    </a:solidFill>
                  </a:endParaRPr>
                </a:p>
              </p:txBody>
            </p:sp>
            <p:sp>
              <p:nvSpPr>
                <p:cNvPr id="26" name="Rectangle: Rounded Corners 25">
                  <a:extLst>
                    <a:ext uri="{FF2B5EF4-FFF2-40B4-BE49-F238E27FC236}">
                      <a16:creationId xmlns:a16="http://schemas.microsoft.com/office/drawing/2014/main" id="{B099DE9A-B76B-4668-8C11-355EB3D023B1}"/>
                    </a:ext>
                  </a:extLst>
                </p:cNvPr>
                <p:cNvSpPr/>
                <p:nvPr/>
              </p:nvSpPr>
              <p:spPr>
                <a:xfrm>
                  <a:off x="3751905" y="5254577"/>
                  <a:ext cx="1241730"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Results</a:t>
                  </a:r>
                  <a:endParaRPr lang="en-CA" sz="1600" dirty="0">
                    <a:solidFill>
                      <a:schemeClr val="bg1"/>
                    </a:solidFill>
                  </a:endParaRPr>
                </a:p>
              </p:txBody>
            </p:sp>
            <p:sp>
              <p:nvSpPr>
                <p:cNvPr id="27" name="Rectangle: Rounded Corners 26">
                  <a:extLst>
                    <a:ext uri="{FF2B5EF4-FFF2-40B4-BE49-F238E27FC236}">
                      <a16:creationId xmlns:a16="http://schemas.microsoft.com/office/drawing/2014/main" id="{D9770246-16BB-44E5-86CF-B3551820217B}"/>
                    </a:ext>
                  </a:extLst>
                </p:cNvPr>
                <p:cNvSpPr/>
                <p:nvPr/>
              </p:nvSpPr>
              <p:spPr>
                <a:xfrm>
                  <a:off x="5236758" y="5254575"/>
                  <a:ext cx="1243826"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Discussion</a:t>
                  </a:r>
                  <a:endParaRPr lang="en-CA" sz="1600" dirty="0">
                    <a:solidFill>
                      <a:schemeClr val="bg1"/>
                    </a:solidFill>
                  </a:endParaRPr>
                </a:p>
              </p:txBody>
            </p:sp>
            <p:sp>
              <p:nvSpPr>
                <p:cNvPr id="28" name="Rectangle: Rounded Corners 27">
                  <a:extLst>
                    <a:ext uri="{FF2B5EF4-FFF2-40B4-BE49-F238E27FC236}">
                      <a16:creationId xmlns:a16="http://schemas.microsoft.com/office/drawing/2014/main" id="{7C7416C9-8FA2-4492-A6A6-4C8E22E3A34A}"/>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6334481D-F238-42C1-8689-9A2DB53E0E3F}"/>
                </a:ext>
              </a:extLst>
            </p:cNvPr>
            <p:cNvSpPr/>
            <p:nvPr/>
          </p:nvSpPr>
          <p:spPr>
            <a:xfrm>
              <a:off x="10289609" y="308009"/>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Conclusion</a:t>
              </a:r>
              <a:endParaRPr lang="en-CA" sz="1600" b="1" dirty="0">
                <a:solidFill>
                  <a:schemeClr val="tx1"/>
                </a:solidFill>
              </a:endParaRPr>
            </a:p>
          </p:txBody>
        </p:sp>
      </p:grpSp>
      <p:sp>
        <p:nvSpPr>
          <p:cNvPr id="29" name="TextBox 28">
            <a:extLst>
              <a:ext uri="{FF2B5EF4-FFF2-40B4-BE49-F238E27FC236}">
                <a16:creationId xmlns:a16="http://schemas.microsoft.com/office/drawing/2014/main" id="{BF7D4CFB-AE42-4D7B-941F-95EAC974228F}"/>
              </a:ext>
            </a:extLst>
          </p:cNvPr>
          <p:cNvSpPr txBox="1"/>
          <p:nvPr/>
        </p:nvSpPr>
        <p:spPr>
          <a:xfrm>
            <a:off x="4000986" y="1380851"/>
            <a:ext cx="7959991" cy="3143523"/>
          </a:xfrm>
          <a:prstGeom prst="rect">
            <a:avLst/>
          </a:prstGeom>
          <a:noFill/>
        </p:spPr>
        <p:txBody>
          <a:bodyPr wrap="square" rtlCol="0">
            <a:normAutofit/>
          </a:bodyPr>
          <a:lstStyle/>
          <a:p>
            <a:pPr marL="285750" indent="-285750">
              <a:buFont typeface="Arial" panose="020B0604020202020204" pitchFamily="34" charset="0"/>
              <a:buChar char="•"/>
            </a:pPr>
            <a:r>
              <a:rPr lang="en-US" sz="2000" dirty="0"/>
              <a:t>Looking at other feature selection methods</a:t>
            </a:r>
          </a:p>
          <a:p>
            <a:pPr marL="285750" indent="-285750">
              <a:buFont typeface="Arial" panose="020B0604020202020204" pitchFamily="34" charset="0"/>
              <a:buChar char="•"/>
            </a:pPr>
            <a:r>
              <a:rPr lang="en-US" sz="2000" dirty="0"/>
              <a:t>Look at adding language models: </a:t>
            </a:r>
          </a:p>
          <a:p>
            <a:pPr marL="742950" lvl="1" indent="-285750">
              <a:buFont typeface="Arial" panose="020B0604020202020204" pitchFamily="34" charset="0"/>
              <a:buChar char="•"/>
            </a:pPr>
            <a:r>
              <a:rPr lang="en-US" sz="2000" dirty="0"/>
              <a:t>BERT</a:t>
            </a:r>
          </a:p>
          <a:p>
            <a:pPr marL="742950" lvl="1" indent="-285750">
              <a:buFont typeface="Arial" panose="020B0604020202020204" pitchFamily="34" charset="0"/>
              <a:buChar char="•"/>
            </a:pPr>
            <a:r>
              <a:rPr lang="en-US" sz="2000" dirty="0"/>
              <a:t>ELMO</a:t>
            </a:r>
          </a:p>
          <a:p>
            <a:pPr marL="285750" indent="-285750">
              <a:buFont typeface="Arial" panose="020B0604020202020204" pitchFamily="34" charset="0"/>
              <a:buChar char="•"/>
            </a:pPr>
            <a:r>
              <a:rPr lang="en-US" sz="2000" dirty="0"/>
              <a:t>Newer model types: </a:t>
            </a:r>
          </a:p>
          <a:p>
            <a:pPr marL="742950" lvl="1" indent="-285750">
              <a:buFont typeface="Arial" panose="020B0604020202020204" pitchFamily="34" charset="0"/>
              <a:buChar char="•"/>
            </a:pPr>
            <a:r>
              <a:rPr lang="en-US" sz="2000" dirty="0"/>
              <a:t>RNN</a:t>
            </a:r>
          </a:p>
          <a:p>
            <a:pPr marL="742950" lvl="1" indent="-285750">
              <a:buFont typeface="Arial" panose="020B0604020202020204" pitchFamily="34" charset="0"/>
              <a:buChar char="•"/>
            </a:pPr>
            <a:r>
              <a:rPr lang="en-US" sz="2000" dirty="0"/>
              <a:t>LSTM</a:t>
            </a:r>
          </a:p>
          <a:p>
            <a:pPr marL="742950" lvl="1" indent="-285750">
              <a:buFont typeface="Arial" panose="020B0604020202020204" pitchFamily="34" charset="0"/>
              <a:buChar char="•"/>
            </a:pPr>
            <a:r>
              <a:rPr lang="en-US" sz="2000" dirty="0"/>
              <a:t>Deep Learning</a:t>
            </a:r>
          </a:p>
          <a:p>
            <a:pPr marL="285750" indent="-285750">
              <a:buFont typeface="Arial" panose="020B0604020202020204" pitchFamily="34" charset="0"/>
              <a:buChar char="•"/>
            </a:pPr>
            <a:r>
              <a:rPr lang="en-US" sz="2000" dirty="0"/>
              <a:t>Deployment of </a:t>
            </a:r>
            <a:r>
              <a:rPr lang="en-US" sz="2000"/>
              <a:t>the model</a:t>
            </a: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886264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2964315568"/>
              </p:ext>
            </p:extLst>
          </p:nvPr>
        </p:nvGraphicFramePr>
        <p:xfrm>
          <a:off x="838200" y="254920"/>
          <a:ext cx="10515600" cy="62788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131709">
                <a:tc>
                  <a:txBody>
                    <a:bodyPr/>
                    <a:lstStyle/>
                    <a:p>
                      <a:pPr marL="0" lvl="0" indent="0">
                        <a:buFont typeface="+mj-lt"/>
                        <a:buNone/>
                      </a:pPr>
                      <a:r>
                        <a:rPr lang="en-US" sz="1400" b="0" i="0" kern="1200" dirty="0">
                          <a:solidFill>
                            <a:schemeClr val="dk1"/>
                          </a:solidFill>
                          <a:effectLst/>
                          <a:latin typeface="+mn-lt"/>
                          <a:ea typeface="+mn-ea"/>
                          <a:cs typeface="+mn-cs"/>
                        </a:rPr>
                        <a:t>Upasana, Mar. 17, 2017, Imbalanced Data : How to handle Imbalanced Classification Problems</a:t>
                      </a:r>
                      <a:br>
                        <a:rPr lang="en-US" sz="1400" dirty="0"/>
                      </a:br>
                      <a:r>
                        <a:rPr lang="en-US" sz="1400" b="0" i="0" u="none" strike="noStrike" kern="1200" dirty="0">
                          <a:solidFill>
                            <a:schemeClr val="dk1"/>
                          </a:solidFill>
                          <a:effectLst/>
                          <a:latin typeface="+mn-lt"/>
                          <a:ea typeface="+mn-ea"/>
                          <a:cs typeface="+mn-cs"/>
                          <a:hlinkClick r:id="rId3"/>
                        </a:rPr>
                        <a:t>https://www.analyticsvidhya.com/blog/2017/03/imbalanced-data-classification/</a:t>
                      </a:r>
                      <a:endParaRPr lang="en-US" sz="1400" dirty="0"/>
                    </a:p>
                  </a:txBody>
                  <a:tcPr/>
                </a:tc>
                <a:extLst>
                  <a:ext uri="{0D108BD9-81ED-4DB2-BD59-A6C34878D82A}">
                    <a16:rowId xmlns:a16="http://schemas.microsoft.com/office/drawing/2014/main" val="2370029621"/>
                  </a:ext>
                </a:extLst>
              </a:tr>
              <a:tr h="0">
                <a:tc>
                  <a:txBody>
                    <a:bodyPr/>
                    <a:lstStyle/>
                    <a:p>
                      <a:pPr marL="0" lvl="0" indent="0">
                        <a:buFont typeface="+mj-lt"/>
                        <a:buNone/>
                      </a:pPr>
                      <a:r>
                        <a:rPr lang="en-US" sz="1400" b="0" i="0" kern="1200" dirty="0">
                          <a:solidFill>
                            <a:schemeClr val="dk1"/>
                          </a:solidFill>
                          <a:effectLst/>
                          <a:latin typeface="+mn-lt"/>
                          <a:ea typeface="+mn-ea"/>
                          <a:cs typeface="+mn-cs"/>
                        </a:rPr>
                        <a:t>Li, Susan, Feb 19, 2018, Multi-Class Text Classification with Scikit-Learn</a:t>
                      </a:r>
                      <a:br>
                        <a:rPr lang="en-US" sz="1400" dirty="0"/>
                      </a:br>
                      <a:r>
                        <a:rPr lang="en-US" sz="1400" b="0" i="0" u="none" strike="noStrike" kern="1200" dirty="0">
                          <a:solidFill>
                            <a:schemeClr val="dk1"/>
                          </a:solidFill>
                          <a:effectLst/>
                          <a:latin typeface="+mn-lt"/>
                          <a:ea typeface="+mn-ea"/>
                          <a:cs typeface="+mn-cs"/>
                          <a:hlinkClick r:id="rId4"/>
                        </a:rPr>
                        <a:t>https://towardsdatascience.com/multi-class-text-classification-with-scikit-learn-12f1e60e0a9f</a:t>
                      </a:r>
                      <a:endParaRPr lang="en-US" sz="1400" dirty="0"/>
                    </a:p>
                  </a:txBody>
                  <a:tcPr/>
                </a:tc>
                <a:extLst>
                  <a:ext uri="{0D108BD9-81ED-4DB2-BD59-A6C34878D82A}">
                    <a16:rowId xmlns:a16="http://schemas.microsoft.com/office/drawing/2014/main" val="3922965590"/>
                  </a:ext>
                </a:extLst>
              </a:tr>
              <a:tr h="0">
                <a:tc>
                  <a:txBody>
                    <a:bodyPr/>
                    <a:lstStyle/>
                    <a:p>
                      <a:pPr marL="0" lvl="0" indent="0">
                        <a:buFont typeface="+mj-lt"/>
                        <a:buNone/>
                      </a:pPr>
                      <a:r>
                        <a:rPr lang="en-US" sz="1400" b="0" i="0" kern="1200" dirty="0">
                          <a:solidFill>
                            <a:schemeClr val="dk1"/>
                          </a:solidFill>
                          <a:effectLst/>
                          <a:latin typeface="+mn-lt"/>
                          <a:ea typeface="+mn-ea"/>
                          <a:cs typeface="+mn-cs"/>
                        </a:rPr>
                        <a:t>Sarkar, </a:t>
                      </a:r>
                      <a:r>
                        <a:rPr lang="en-US" sz="1400" b="0" i="0" kern="1200" dirty="0" err="1">
                          <a:solidFill>
                            <a:schemeClr val="dk1"/>
                          </a:solidFill>
                          <a:effectLst/>
                          <a:latin typeface="+mn-lt"/>
                          <a:ea typeface="+mn-ea"/>
                          <a:cs typeface="+mn-cs"/>
                        </a:rPr>
                        <a:t>Dipanjan</a:t>
                      </a:r>
                      <a:r>
                        <a:rPr lang="en-US" sz="1400" b="0" i="0" kern="1200" dirty="0">
                          <a:solidFill>
                            <a:schemeClr val="dk1"/>
                          </a:solidFill>
                          <a:effectLst/>
                          <a:latin typeface="+mn-lt"/>
                          <a:ea typeface="+mn-ea"/>
                          <a:cs typeface="+mn-cs"/>
                        </a:rPr>
                        <a:t> (DJ), Jan 6, 2018, Categorical Data, Strategies for working with discrete, categorical data</a:t>
                      </a:r>
                      <a:br>
                        <a:rPr lang="en-US" sz="1400" dirty="0"/>
                      </a:br>
                      <a:r>
                        <a:rPr lang="en-US" sz="1400" b="0" i="0" u="none" strike="noStrike" kern="1200" dirty="0">
                          <a:solidFill>
                            <a:schemeClr val="dk1"/>
                          </a:solidFill>
                          <a:effectLst/>
                          <a:latin typeface="+mn-lt"/>
                          <a:ea typeface="+mn-ea"/>
                          <a:cs typeface="+mn-cs"/>
                          <a:hlinkClick r:id="rId5"/>
                        </a:rPr>
                        <a:t>https://towardsdatascience.com/understanding-feature-engineering-part-2-categorical-data-f54324193e63</a:t>
                      </a:r>
                      <a:endParaRPr lang="en-US" sz="1400" dirty="0"/>
                    </a:p>
                  </a:txBody>
                  <a:tcPr/>
                </a:tc>
                <a:extLst>
                  <a:ext uri="{0D108BD9-81ED-4DB2-BD59-A6C34878D82A}">
                    <a16:rowId xmlns:a16="http://schemas.microsoft.com/office/drawing/2014/main" val="4120445709"/>
                  </a:ext>
                </a:extLst>
              </a:tr>
              <a:tr h="0">
                <a:tc>
                  <a:txBody>
                    <a:bodyPr/>
                    <a:lstStyle/>
                    <a:p>
                      <a:pPr marL="0" lvl="0" indent="0">
                        <a:buFont typeface="+mj-lt"/>
                        <a:buNone/>
                      </a:pPr>
                      <a:r>
                        <a:rPr lang="en-US" sz="1400" b="0" i="0" kern="1200" dirty="0" err="1">
                          <a:solidFill>
                            <a:schemeClr val="dk1"/>
                          </a:solidFill>
                          <a:effectLst/>
                          <a:latin typeface="+mn-lt"/>
                          <a:ea typeface="+mn-ea"/>
                          <a:cs typeface="+mn-cs"/>
                        </a:rPr>
                        <a:t>Jaadi</a:t>
                      </a:r>
                      <a:r>
                        <a:rPr lang="en-US" sz="1400" b="0" i="0" kern="1200" dirty="0">
                          <a:solidFill>
                            <a:schemeClr val="dk1"/>
                          </a:solidFill>
                          <a:effectLst/>
                          <a:latin typeface="+mn-lt"/>
                          <a:ea typeface="+mn-ea"/>
                          <a:cs typeface="+mn-cs"/>
                        </a:rPr>
                        <a:t>, Zakaria, September 4, 2019, Updated: February 24, 2020, A Step By Step Explanation Of Principal Component Analysis</a:t>
                      </a:r>
                      <a:br>
                        <a:rPr lang="en-US" sz="1400" dirty="0"/>
                      </a:br>
                      <a:r>
                        <a:rPr lang="en-US" sz="1400" b="0" i="0" u="sng" kern="1200" dirty="0">
                          <a:solidFill>
                            <a:schemeClr val="dk1"/>
                          </a:solidFill>
                          <a:effectLst/>
                          <a:latin typeface="+mn-lt"/>
                          <a:ea typeface="+mn-ea"/>
                          <a:cs typeface="+mn-cs"/>
                          <a:hlinkClick r:id="rId6"/>
                        </a:rPr>
                        <a:t>https://builtin.com/data-science/step-step-explanation-principal-component-analysis</a:t>
                      </a:r>
                      <a:endParaRPr lang="en-US" sz="1400" dirty="0"/>
                    </a:p>
                  </a:txBody>
                  <a:tcPr/>
                </a:tc>
                <a:extLst>
                  <a:ext uri="{0D108BD9-81ED-4DB2-BD59-A6C34878D82A}">
                    <a16:rowId xmlns:a16="http://schemas.microsoft.com/office/drawing/2014/main" val="2959503930"/>
                  </a:ext>
                </a:extLst>
              </a:tr>
              <a:tr h="0">
                <a:tc>
                  <a:txBody>
                    <a:bodyPr/>
                    <a:lstStyle/>
                    <a:p>
                      <a:pPr marL="0" lvl="0" indent="0">
                        <a:buFont typeface="+mj-lt"/>
                        <a:buNone/>
                      </a:pPr>
                      <a:r>
                        <a:rPr lang="en-US" sz="1400" b="0" i="0" kern="1200" dirty="0">
                          <a:solidFill>
                            <a:schemeClr val="dk1"/>
                          </a:solidFill>
                          <a:effectLst/>
                          <a:latin typeface="+mn-lt"/>
                          <a:ea typeface="+mn-ea"/>
                          <a:cs typeface="+mn-cs"/>
                        </a:rPr>
                        <a:t>Powell, Victor, </a:t>
                      </a:r>
                      <a:r>
                        <a:rPr lang="en-US" sz="1400" b="0" i="0" kern="1200" dirty="0" err="1">
                          <a:solidFill>
                            <a:schemeClr val="dk1"/>
                          </a:solidFill>
                          <a:effectLst/>
                          <a:latin typeface="+mn-lt"/>
                          <a:ea typeface="+mn-ea"/>
                          <a:cs typeface="+mn-cs"/>
                        </a:rPr>
                        <a:t>Lehe</a:t>
                      </a:r>
                      <a:r>
                        <a:rPr lang="en-US" sz="1400" b="0" i="0" kern="1200" dirty="0">
                          <a:solidFill>
                            <a:schemeClr val="dk1"/>
                          </a:solidFill>
                          <a:effectLst/>
                          <a:latin typeface="+mn-lt"/>
                          <a:ea typeface="+mn-ea"/>
                          <a:cs typeface="+mn-cs"/>
                        </a:rPr>
                        <a:t>, Lewis, Principal Component Analysis, Explained Visually</a:t>
                      </a:r>
                      <a:br>
                        <a:rPr lang="en-US" sz="1400" dirty="0"/>
                      </a:br>
                      <a:r>
                        <a:rPr lang="en-US" sz="1400" b="0" i="0" u="none" strike="noStrike" kern="1200" dirty="0">
                          <a:solidFill>
                            <a:schemeClr val="dk1"/>
                          </a:solidFill>
                          <a:effectLst/>
                          <a:latin typeface="+mn-lt"/>
                          <a:ea typeface="+mn-ea"/>
                          <a:cs typeface="+mn-cs"/>
                          <a:hlinkClick r:id="rId7"/>
                        </a:rPr>
                        <a:t>https://setosa.io/ev/principal-component-analysis/</a:t>
                      </a:r>
                      <a:endParaRPr lang="en-US" sz="1400" dirty="0"/>
                    </a:p>
                  </a:txBody>
                  <a:tcPr/>
                </a:tc>
                <a:extLst>
                  <a:ext uri="{0D108BD9-81ED-4DB2-BD59-A6C34878D82A}">
                    <a16:rowId xmlns:a16="http://schemas.microsoft.com/office/drawing/2014/main" val="966085499"/>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0.22.2, Receiver Operating Characteristic (ROC)</a:t>
                      </a:r>
                      <a:br>
                        <a:rPr lang="en-US" sz="1400" dirty="0"/>
                      </a:br>
                      <a:r>
                        <a:rPr lang="en-US" sz="1400" b="0" i="0" u="none" strike="noStrike" kern="1200" dirty="0">
                          <a:solidFill>
                            <a:schemeClr val="dk1"/>
                          </a:solidFill>
                          <a:effectLst/>
                          <a:latin typeface="+mn-lt"/>
                          <a:ea typeface="+mn-ea"/>
                          <a:cs typeface="+mn-cs"/>
                          <a:hlinkClick r:id="rId8"/>
                        </a:rPr>
                        <a:t>https://scikit-learn.org/stable/auto_examples/model_selection/plot_roc.html</a:t>
                      </a:r>
                      <a:endParaRPr lang="en-US" sz="1400" dirty="0"/>
                    </a:p>
                  </a:txBody>
                  <a:tcPr/>
                </a:tc>
                <a:extLst>
                  <a:ext uri="{0D108BD9-81ED-4DB2-BD59-A6C34878D82A}">
                    <a16:rowId xmlns:a16="http://schemas.microsoft.com/office/drawing/2014/main" val="353028982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Vallantin</a:t>
                      </a:r>
                      <a:r>
                        <a:rPr lang="en-US" sz="1400" b="0" i="0" kern="1200" dirty="0">
                          <a:solidFill>
                            <a:schemeClr val="dk1"/>
                          </a:solidFill>
                          <a:effectLst/>
                          <a:latin typeface="+mn-lt"/>
                          <a:ea typeface="+mn-ea"/>
                          <a:cs typeface="+mn-cs"/>
                        </a:rPr>
                        <a:t>, Lima, Oct 9, 2018, Metrics to measure machine learning model performance</a:t>
                      </a:r>
                      <a:br>
                        <a:rPr lang="en-US" sz="1400" dirty="0"/>
                      </a:br>
                      <a:r>
                        <a:rPr lang="en-US" sz="1400" b="0" i="0" u="none" strike="noStrike" kern="1200" dirty="0">
                          <a:solidFill>
                            <a:schemeClr val="dk1"/>
                          </a:solidFill>
                          <a:effectLst/>
                          <a:latin typeface="+mn-lt"/>
                          <a:ea typeface="+mn-ea"/>
                          <a:cs typeface="+mn-cs"/>
                          <a:hlinkClick r:id="rId9"/>
                        </a:rPr>
                        <a:t>https://medium.com/@limavallantin/metrics-to-measure-machine-learning-model-performance-e8c963665476</a:t>
                      </a:r>
                      <a:endParaRPr lang="en-US" sz="1400" dirty="0"/>
                    </a:p>
                  </a:txBody>
                  <a:tcPr/>
                </a:tc>
                <a:extLst>
                  <a:ext uri="{0D108BD9-81ED-4DB2-BD59-A6C34878D82A}">
                    <a16:rowId xmlns:a16="http://schemas.microsoft.com/office/drawing/2014/main" val="3173459300"/>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Borges, </a:t>
                      </a:r>
                      <a:r>
                        <a:rPr lang="en-US" sz="1400" b="0" i="0" kern="1200" dirty="0" err="1">
                          <a:solidFill>
                            <a:schemeClr val="dk1"/>
                          </a:solidFill>
                          <a:effectLst/>
                          <a:latin typeface="+mn-lt"/>
                          <a:ea typeface="+mn-ea"/>
                          <a:cs typeface="+mn-cs"/>
                        </a:rPr>
                        <a:t>Diogo</a:t>
                      </a:r>
                      <a:r>
                        <a:rPr lang="en-US" sz="1400" b="0" i="0" kern="1200" dirty="0">
                          <a:solidFill>
                            <a:schemeClr val="dk1"/>
                          </a:solidFill>
                          <a:effectLst/>
                          <a:latin typeface="+mn-lt"/>
                          <a:ea typeface="+mn-ea"/>
                          <a:cs typeface="+mn-cs"/>
                        </a:rPr>
                        <a:t> Menezes Jan. 2019, Ensemble Learning: 5 Main Approaches</a:t>
                      </a:r>
                      <a:br>
                        <a:rPr lang="en-US" sz="1400" dirty="0"/>
                      </a:br>
                      <a:r>
                        <a:rPr lang="en-US" sz="1400" b="0" i="0" u="none" strike="noStrike" kern="1200" dirty="0">
                          <a:solidFill>
                            <a:schemeClr val="dk1"/>
                          </a:solidFill>
                          <a:effectLst/>
                          <a:latin typeface="+mn-lt"/>
                          <a:ea typeface="+mn-ea"/>
                          <a:cs typeface="+mn-cs"/>
                          <a:hlinkClick r:id="rId10"/>
                        </a:rPr>
                        <a:t>https://www.kdnuggets.com/2019/01/ensemble-learning-5-main-approaches.html</a:t>
                      </a:r>
                      <a:endParaRPr lang="en-US" sz="1400" dirty="0"/>
                    </a:p>
                  </a:txBody>
                  <a:tcPr/>
                </a:tc>
                <a:extLst>
                  <a:ext uri="{0D108BD9-81ED-4DB2-BD59-A6C34878D82A}">
                    <a16:rowId xmlns:a16="http://schemas.microsoft.com/office/drawing/2014/main" val="1542871611"/>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Smolyakov</a:t>
                      </a:r>
                      <a:r>
                        <a:rPr lang="en-US" sz="1400" b="0" i="0" kern="1200" dirty="0">
                          <a:solidFill>
                            <a:schemeClr val="dk1"/>
                          </a:solidFill>
                          <a:effectLst/>
                          <a:latin typeface="+mn-lt"/>
                          <a:ea typeface="+mn-ea"/>
                          <a:cs typeface="+mn-cs"/>
                        </a:rPr>
                        <a:t>, Vadim, Aug. ,22, 2017, Ensemble Learning to Improve Machine Learning Results,</a:t>
                      </a:r>
                      <a:br>
                        <a:rPr lang="en-US" sz="1400" dirty="0"/>
                      </a:br>
                      <a:r>
                        <a:rPr lang="en-US" sz="1400" b="0" i="0" u="none" strike="noStrike" kern="1200" dirty="0">
                          <a:solidFill>
                            <a:schemeClr val="dk1"/>
                          </a:solidFill>
                          <a:effectLst/>
                          <a:latin typeface="+mn-lt"/>
                          <a:ea typeface="+mn-ea"/>
                          <a:cs typeface="+mn-cs"/>
                          <a:hlinkClick r:id="rId11"/>
                        </a:rPr>
                        <a:t>https://blog.statsbot.co/ensemble-learning-d1dcd548e936</a:t>
                      </a:r>
                      <a:endParaRPr lang="en-US" sz="1400" dirty="0"/>
                    </a:p>
                  </a:txBody>
                  <a:tcPr/>
                </a:tc>
                <a:extLst>
                  <a:ext uri="{0D108BD9-81ED-4DB2-BD59-A6C34878D82A}">
                    <a16:rowId xmlns:a16="http://schemas.microsoft.com/office/drawing/2014/main" val="3027813962"/>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Koehrsen</a:t>
                      </a:r>
                      <a:r>
                        <a:rPr lang="en-US" sz="1400" b="0" i="0" kern="1200" dirty="0">
                          <a:solidFill>
                            <a:schemeClr val="dk1"/>
                          </a:solidFill>
                          <a:effectLst/>
                          <a:latin typeface="+mn-lt"/>
                          <a:ea typeface="+mn-ea"/>
                          <a:cs typeface="+mn-cs"/>
                        </a:rPr>
                        <a:t>, Will, May 18, 2018, A Complete Machine Learning Walk-Through in Python: Part Three, Interpreting a machine learning model and presenting results</a:t>
                      </a:r>
                      <a:br>
                        <a:rPr lang="en-US" sz="1400" dirty="0"/>
                      </a:br>
                      <a:r>
                        <a:rPr lang="en-US" sz="1400" b="0" i="0" u="none" strike="noStrike" kern="1200" dirty="0">
                          <a:solidFill>
                            <a:schemeClr val="dk1"/>
                          </a:solidFill>
                          <a:effectLst/>
                          <a:latin typeface="+mn-lt"/>
                          <a:ea typeface="+mn-ea"/>
                          <a:cs typeface="+mn-cs"/>
                          <a:hlinkClick r:id="rId12"/>
                        </a:rPr>
                        <a:t>https://towardsdatascience.com/a-complete-machine-learning-walk-through-in-python-part-three-388834e8804b</a:t>
                      </a:r>
                      <a:endParaRPr lang="en-US" sz="1400" dirty="0"/>
                    </a:p>
                  </a:txBody>
                  <a:tcPr/>
                </a:tc>
                <a:extLst>
                  <a:ext uri="{0D108BD9-81ED-4DB2-BD59-A6C34878D82A}">
                    <a16:rowId xmlns:a16="http://schemas.microsoft.com/office/drawing/2014/main" val="1242444146"/>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err="1">
                          <a:solidFill>
                            <a:schemeClr val="dk1"/>
                          </a:solidFill>
                          <a:effectLst/>
                          <a:latin typeface="+mn-lt"/>
                          <a:ea typeface="+mn-ea"/>
                          <a:cs typeface="+mn-cs"/>
                        </a:rPr>
                        <a:t>Hulstaert</a:t>
                      </a:r>
                      <a:r>
                        <a:rPr lang="en-US" sz="1400" b="0" i="0" kern="1200" dirty="0">
                          <a:solidFill>
                            <a:schemeClr val="dk1"/>
                          </a:solidFill>
                          <a:effectLst/>
                          <a:latin typeface="+mn-lt"/>
                          <a:ea typeface="+mn-ea"/>
                          <a:cs typeface="+mn-cs"/>
                        </a:rPr>
                        <a:t>, Lars, Feb 20, 2018, Interpreting machine learning models</a:t>
                      </a:r>
                      <a:br>
                        <a:rPr lang="en-US" sz="1400" dirty="0"/>
                      </a:br>
                      <a:r>
                        <a:rPr lang="en-US" sz="1400" b="0" i="0" u="none" strike="noStrike" kern="1200" dirty="0">
                          <a:solidFill>
                            <a:schemeClr val="dk1"/>
                          </a:solidFill>
                          <a:effectLst/>
                          <a:latin typeface="+mn-lt"/>
                          <a:ea typeface="+mn-ea"/>
                          <a:cs typeface="+mn-cs"/>
                          <a:hlinkClick r:id="rId13"/>
                        </a:rPr>
                        <a:t>https://towardsdatascience.com/interpretability-in-machine-learning-70c30694a05f</a:t>
                      </a:r>
                      <a:endParaRPr lang="en-US" sz="1400" dirty="0"/>
                    </a:p>
                  </a:txBody>
                  <a:tcPr/>
                </a:tc>
                <a:extLst>
                  <a:ext uri="{0D108BD9-81ED-4DB2-BD59-A6C34878D82A}">
                    <a16:rowId xmlns:a16="http://schemas.microsoft.com/office/drawing/2014/main" val="1608182627"/>
                  </a:ext>
                </a:extLst>
              </a:tr>
            </a:tbl>
          </a:graphicData>
        </a:graphic>
      </p:graphicFrame>
    </p:spTree>
    <p:extLst>
      <p:ext uri="{BB962C8B-B14F-4D97-AF65-F5344CB8AC3E}">
        <p14:creationId xmlns:p14="http://schemas.microsoft.com/office/powerpoint/2010/main" val="126289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F174369-AFA8-44CA-BAE3-31D518CB184D}"/>
              </a:ext>
            </a:extLst>
          </p:cNvPr>
          <p:cNvGraphicFramePr>
            <a:graphicFrameLocks noGrp="1"/>
          </p:cNvGraphicFramePr>
          <p:nvPr>
            <p:extLst>
              <p:ext uri="{D42A27DB-BD31-4B8C-83A1-F6EECF244321}">
                <p14:modId xmlns:p14="http://schemas.microsoft.com/office/powerpoint/2010/main" val="898717215"/>
              </p:ext>
            </p:extLst>
          </p:nvPr>
        </p:nvGraphicFramePr>
        <p:xfrm>
          <a:off x="838200" y="240632"/>
          <a:ext cx="10515600" cy="65836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10288886"/>
                    </a:ext>
                  </a:extLst>
                </a:gridCol>
              </a:tblGrid>
              <a:tr h="164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 Bibliography</a:t>
                      </a:r>
                      <a:endParaRPr lang="en-CA" dirty="0"/>
                    </a:p>
                  </a:txBody>
                  <a:tcPr/>
                </a:tc>
                <a:extLst>
                  <a:ext uri="{0D108BD9-81ED-4DB2-BD59-A6C34878D82A}">
                    <a16:rowId xmlns:a16="http://schemas.microsoft.com/office/drawing/2014/main" val="2163894249"/>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Ma, Edward, Jul 29, 2018, 3 ways to </a:t>
                      </a:r>
                      <a:r>
                        <a:rPr lang="en-US" sz="1400" b="0" i="0" kern="1200" dirty="0" err="1">
                          <a:solidFill>
                            <a:schemeClr val="dk1"/>
                          </a:solidFill>
                          <a:effectLst/>
                          <a:latin typeface="+mn-lt"/>
                          <a:ea typeface="+mn-ea"/>
                          <a:cs typeface="+mn-cs"/>
                        </a:rPr>
                        <a:t>interpretate</a:t>
                      </a:r>
                      <a:r>
                        <a:rPr lang="en-US" sz="1400" b="0" i="0" kern="1200" dirty="0">
                          <a:solidFill>
                            <a:schemeClr val="dk1"/>
                          </a:solidFill>
                          <a:effectLst/>
                          <a:latin typeface="+mn-lt"/>
                          <a:ea typeface="+mn-ea"/>
                          <a:cs typeface="+mn-cs"/>
                        </a:rPr>
                        <a:t> your NLP model to management and customer</a:t>
                      </a:r>
                      <a:br>
                        <a:rPr lang="en-US" sz="1400" dirty="0"/>
                      </a:br>
                      <a:r>
                        <a:rPr lang="en-US" sz="1400" b="0" i="0" u="none" strike="noStrike" kern="1200" dirty="0">
                          <a:solidFill>
                            <a:schemeClr val="dk1"/>
                          </a:solidFill>
                          <a:effectLst/>
                          <a:latin typeface="+mn-lt"/>
                          <a:ea typeface="+mn-ea"/>
                          <a:cs typeface="+mn-cs"/>
                          <a:hlinkClick r:id="rId3"/>
                        </a:rPr>
                        <a:t>https://towardsdatascience.com/3-ways-to-interpretate-your-nlp-model-to-management-and-customer-5428bc07ce15</a:t>
                      </a:r>
                      <a:endParaRPr lang="en-US" sz="1400" dirty="0"/>
                    </a:p>
                  </a:txBody>
                  <a:tcPr/>
                </a:tc>
                <a:extLst>
                  <a:ext uri="{0D108BD9-81ED-4DB2-BD59-A6C34878D82A}">
                    <a16:rowId xmlns:a16="http://schemas.microsoft.com/office/drawing/2014/main" val="1936330390"/>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Li, Susan, Jul 3, 2019, Explain NLP models with LIME &amp; SHAP, Interpretation for Text Classification</a:t>
                      </a:r>
                      <a:br>
                        <a:rPr lang="en-US" sz="1400" dirty="0"/>
                      </a:br>
                      <a:r>
                        <a:rPr lang="en-US" sz="1400" b="0" i="0" u="none" strike="noStrike" kern="1200" dirty="0">
                          <a:solidFill>
                            <a:schemeClr val="dk1"/>
                          </a:solidFill>
                          <a:effectLst/>
                          <a:latin typeface="+mn-lt"/>
                          <a:ea typeface="+mn-ea"/>
                          <a:cs typeface="+mn-cs"/>
                          <a:hlinkClick r:id="rId4"/>
                        </a:rPr>
                        <a:t>https://towardsdatascience.com/explain-nlp-models-with-lime-shap-5c5a9f84d59b</a:t>
                      </a:r>
                      <a:endParaRPr lang="en-US" sz="1400" dirty="0"/>
                    </a:p>
                  </a:txBody>
                  <a:tcPr/>
                </a:tc>
                <a:extLst>
                  <a:ext uri="{0D108BD9-81ED-4DB2-BD59-A6C34878D82A}">
                    <a16:rowId xmlns:a16="http://schemas.microsoft.com/office/drawing/2014/main" val="903569854"/>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scikit-learn 0.23.0, 3.2. Tuning the hyper-parameters of an estimator</a:t>
                      </a:r>
                      <a:br>
                        <a:rPr lang="en-US" sz="1400" dirty="0"/>
                      </a:br>
                      <a:r>
                        <a:rPr lang="en-US" sz="1400" b="0" i="0" u="none" strike="noStrike" kern="1200" dirty="0">
                          <a:solidFill>
                            <a:schemeClr val="dk1"/>
                          </a:solidFill>
                          <a:effectLst/>
                          <a:latin typeface="+mn-lt"/>
                          <a:ea typeface="+mn-ea"/>
                          <a:cs typeface="+mn-cs"/>
                          <a:hlinkClick r:id="rId5"/>
                        </a:rPr>
                        <a:t>https://scikit-learn.org/stable/modules/grid_search.html#grid-search</a:t>
                      </a:r>
                      <a:endParaRPr lang="en-US" sz="1400" dirty="0"/>
                    </a:p>
                  </a:txBody>
                  <a:tcPr/>
                </a:tc>
                <a:extLst>
                  <a:ext uri="{0D108BD9-81ED-4DB2-BD59-A6C34878D82A}">
                    <a16:rowId xmlns:a16="http://schemas.microsoft.com/office/drawing/2014/main" val="354435522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b="0" i="0" kern="1200" dirty="0">
                          <a:solidFill>
                            <a:schemeClr val="dk1"/>
                          </a:solidFill>
                          <a:effectLst/>
                          <a:latin typeface="+mn-lt"/>
                          <a:ea typeface="+mn-ea"/>
                          <a:cs typeface="+mn-cs"/>
                        </a:rPr>
                        <a:t>NLP in Python - </a:t>
                      </a:r>
                      <a:r>
                        <a:rPr lang="en-CA" sz="1400" b="0" i="0" kern="1200" dirty="0" err="1">
                          <a:solidFill>
                            <a:schemeClr val="dk1"/>
                          </a:solidFill>
                          <a:effectLst/>
                          <a:latin typeface="+mn-lt"/>
                          <a:ea typeface="+mn-ea"/>
                          <a:cs typeface="+mn-cs"/>
                        </a:rPr>
                        <a:t>Quickstart</a:t>
                      </a:r>
                      <a:r>
                        <a:rPr lang="en-CA" sz="1400" b="0" i="0" kern="1200" dirty="0">
                          <a:solidFill>
                            <a:schemeClr val="dk1"/>
                          </a:solidFill>
                          <a:effectLst/>
                          <a:latin typeface="+mn-lt"/>
                          <a:ea typeface="+mn-ea"/>
                          <a:cs typeface="+mn-cs"/>
                        </a:rPr>
                        <a:t> Guide</a:t>
                      </a:r>
                      <a:br>
                        <a:rPr lang="en-CA" sz="1400" dirty="0"/>
                      </a:br>
                      <a:r>
                        <a:rPr lang="en-CA" sz="1400" b="0" i="0" u="none" strike="noStrike" kern="1200" dirty="0">
                          <a:solidFill>
                            <a:schemeClr val="dk1"/>
                          </a:solidFill>
                          <a:effectLst/>
                          <a:latin typeface="+mn-lt"/>
                          <a:ea typeface="+mn-ea"/>
                          <a:cs typeface="+mn-cs"/>
                          <a:hlinkClick r:id="rId6"/>
                        </a:rPr>
                        <a:t>https://github.com/NirantK/nlp-python-deep-learning</a:t>
                      </a:r>
                      <a:endParaRPr lang="en-US" sz="1400" dirty="0"/>
                    </a:p>
                  </a:txBody>
                  <a:tcPr/>
                </a:tc>
                <a:extLst>
                  <a:ext uri="{0D108BD9-81ED-4DB2-BD59-A6C34878D82A}">
                    <a16:rowId xmlns:a16="http://schemas.microsoft.com/office/drawing/2014/main" val="1656423741"/>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Kessler, Jason, Beautiful visualizations of how language differs among document types.</a:t>
                      </a:r>
                      <a:br>
                        <a:rPr lang="en-US" sz="1400" dirty="0"/>
                      </a:br>
                      <a:r>
                        <a:rPr lang="en-US" sz="1400" b="0" i="0" u="none" strike="noStrike" kern="1200" dirty="0">
                          <a:solidFill>
                            <a:schemeClr val="dk1"/>
                          </a:solidFill>
                          <a:effectLst/>
                          <a:latin typeface="+mn-lt"/>
                          <a:ea typeface="+mn-ea"/>
                          <a:cs typeface="+mn-cs"/>
                          <a:hlinkClick r:id="rId7"/>
                        </a:rPr>
                        <a:t>https://github.com/JasonKessler/scattertext</a:t>
                      </a:r>
                      <a:endParaRPr lang="en-US" sz="1400" dirty="0"/>
                    </a:p>
                  </a:txBody>
                  <a:tcPr/>
                </a:tc>
                <a:extLst>
                  <a:ext uri="{0D108BD9-81ED-4DB2-BD59-A6C34878D82A}">
                    <a16:rowId xmlns:a16="http://schemas.microsoft.com/office/drawing/2014/main" val="3472110159"/>
                  </a:ext>
                </a:extLst>
              </a:tr>
              <a:tr h="287612">
                <a:tc>
                  <a:txBody>
                    <a:bodyPr/>
                    <a:lstStyle/>
                    <a:p>
                      <a:pPr marL="0" lvl="0" indent="0">
                        <a:buFont typeface="+mj-lt"/>
                        <a:buNone/>
                      </a:pPr>
                      <a:r>
                        <a:rPr lang="en-US" sz="1400" b="0" i="0" kern="1200" dirty="0">
                          <a:solidFill>
                            <a:schemeClr val="dk1"/>
                          </a:solidFill>
                          <a:effectLst/>
                          <a:latin typeface="+mn-lt"/>
                          <a:ea typeface="+mn-ea"/>
                          <a:cs typeface="+mn-cs"/>
                        </a:rPr>
                        <a:t>Seaborn, 0.10.1, Building structured multi-plot grids</a:t>
                      </a:r>
                      <a:br>
                        <a:rPr lang="en-US" sz="1400" dirty="0"/>
                      </a:br>
                      <a:r>
                        <a:rPr lang="en-US" sz="1400" b="0" i="0" u="none" strike="noStrike" kern="1200" dirty="0">
                          <a:solidFill>
                            <a:schemeClr val="dk1"/>
                          </a:solidFill>
                          <a:effectLst/>
                          <a:latin typeface="+mn-lt"/>
                          <a:ea typeface="+mn-ea"/>
                          <a:cs typeface="+mn-cs"/>
                          <a:hlinkClick r:id="rId8"/>
                        </a:rPr>
                        <a:t>https://seaborn.pydata.org/tutorial/axis_grids.html</a:t>
                      </a:r>
                      <a:endParaRPr lang="en-US" sz="1400" dirty="0"/>
                    </a:p>
                  </a:txBody>
                  <a:tcPr/>
                </a:tc>
                <a:extLst>
                  <a:ext uri="{0D108BD9-81ED-4DB2-BD59-A6C34878D82A}">
                    <a16:rowId xmlns:a16="http://schemas.microsoft.com/office/drawing/2014/main" val="3911376625"/>
                  </a:ext>
                </a:extLst>
              </a:tr>
              <a:tr h="287612">
                <a:tc>
                  <a:txBody>
                    <a:bodyPr/>
                    <a:lstStyle/>
                    <a:p>
                      <a:pPr marL="0" lvl="0" indent="0">
                        <a:buFont typeface="+mj-lt"/>
                        <a:buNone/>
                      </a:pPr>
                      <a:r>
                        <a:rPr lang="en-US" sz="1400" b="0" i="0" kern="1200" dirty="0" err="1">
                          <a:solidFill>
                            <a:schemeClr val="dk1"/>
                          </a:solidFill>
                          <a:effectLst/>
                          <a:latin typeface="+mn-lt"/>
                          <a:ea typeface="+mn-ea"/>
                          <a:cs typeface="+mn-cs"/>
                        </a:rPr>
                        <a:t>AlammarThe</a:t>
                      </a:r>
                      <a:r>
                        <a:rPr lang="en-US" sz="1400" b="0" i="0" kern="1200" dirty="0">
                          <a:solidFill>
                            <a:schemeClr val="dk1"/>
                          </a:solidFill>
                          <a:effectLst/>
                          <a:latin typeface="+mn-lt"/>
                          <a:ea typeface="+mn-ea"/>
                          <a:cs typeface="+mn-cs"/>
                        </a:rPr>
                        <a:t>, Jay, Dec. 3, 2018, Illustrated BERT, </a:t>
                      </a:r>
                      <a:r>
                        <a:rPr lang="en-US" sz="1400" b="0" i="0" kern="1200" dirty="0" err="1">
                          <a:solidFill>
                            <a:schemeClr val="dk1"/>
                          </a:solidFill>
                          <a:effectLst/>
                          <a:latin typeface="+mn-lt"/>
                          <a:ea typeface="+mn-ea"/>
                          <a:cs typeface="+mn-cs"/>
                        </a:rPr>
                        <a:t>ELMo</a:t>
                      </a:r>
                      <a:r>
                        <a:rPr lang="en-US" sz="1400" b="0" i="0" kern="1200" dirty="0">
                          <a:solidFill>
                            <a:schemeClr val="dk1"/>
                          </a:solidFill>
                          <a:effectLst/>
                          <a:latin typeface="+mn-lt"/>
                          <a:ea typeface="+mn-ea"/>
                          <a:cs typeface="+mn-cs"/>
                        </a:rPr>
                        <a:t>, and co. (How NLP Cracked Transfer Learning)</a:t>
                      </a:r>
                      <a:br>
                        <a:rPr lang="en-US" sz="1400" dirty="0"/>
                      </a:br>
                      <a:r>
                        <a:rPr lang="en-US" sz="1400" b="0" i="0" u="none" strike="noStrike" kern="1200" dirty="0">
                          <a:solidFill>
                            <a:schemeClr val="dk1"/>
                          </a:solidFill>
                          <a:effectLst/>
                          <a:latin typeface="+mn-lt"/>
                          <a:ea typeface="+mn-ea"/>
                          <a:cs typeface="+mn-cs"/>
                          <a:hlinkClick r:id="rId9"/>
                        </a:rPr>
                        <a:t>https://jalammar.github.io/illustrated-bert/</a:t>
                      </a:r>
                      <a:endParaRPr lang="en-US" sz="1400" dirty="0"/>
                    </a:p>
                  </a:txBody>
                  <a:tcPr/>
                </a:tc>
                <a:extLst>
                  <a:ext uri="{0D108BD9-81ED-4DB2-BD59-A6C34878D82A}">
                    <a16:rowId xmlns:a16="http://schemas.microsoft.com/office/drawing/2014/main" val="43362947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dirty="0"/>
                        <a:t>Brownlee, Jason, May 20, 2016, Feature Selection For Machine Learning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400" dirty="0">
                          <a:hlinkClick r:id="rId10"/>
                        </a:rPr>
                        <a:t>https://machinelearningmastery.com/feature-selection-machine-learning-python/</a:t>
                      </a:r>
                      <a:endParaRPr lang="en-US" sz="1400" dirty="0"/>
                    </a:p>
                  </a:txBody>
                  <a:tcPr/>
                </a:tc>
                <a:extLst>
                  <a:ext uri="{0D108BD9-81ED-4DB2-BD59-A6C34878D82A}">
                    <a16:rowId xmlns:a16="http://schemas.microsoft.com/office/drawing/2014/main" val="4278475558"/>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Brownlee, Jason, July 14, 2014, Feature Selection in Python with Scikit-Learn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1"/>
                        </a:rPr>
                        <a:t>https://machinelearningmastery.com/feature-selection-in-python-with-scikit-learn/</a:t>
                      </a:r>
                      <a:endParaRPr lang="en-US" sz="1400" dirty="0"/>
                    </a:p>
                  </a:txBody>
                  <a:tcPr/>
                </a:tc>
                <a:extLst>
                  <a:ext uri="{0D108BD9-81ED-4DB2-BD59-A6C34878D82A}">
                    <a16:rowId xmlns:a16="http://schemas.microsoft.com/office/drawing/2014/main" val="23715074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BY DATAFLAIR TEAM · UPDATED · OCTOBER 4,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2"/>
                        </a:rPr>
                        <a:t>https://data-flair.training/blogs/machine-learning-classification-algorithms/</a:t>
                      </a:r>
                      <a:endParaRPr lang="en-US" sz="1400" dirty="0"/>
                    </a:p>
                  </a:txBody>
                  <a:tcPr/>
                </a:tc>
                <a:extLst>
                  <a:ext uri="{0D108BD9-81ED-4DB2-BD59-A6C34878D82A}">
                    <a16:rowId xmlns:a16="http://schemas.microsoft.com/office/drawing/2014/main" val="21947319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400" dirty="0">
                        <a:hlinkClick r:id="rId13"/>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400" dirty="0">
                          <a:hlinkClick r:id="rId13"/>
                        </a:rPr>
                        <a:t>https://machinelearningmastery.com/how-to-reduce-model-variance/</a:t>
                      </a:r>
                      <a:endParaRPr lang="en-US" sz="1400" dirty="0"/>
                    </a:p>
                  </a:txBody>
                  <a:tcPr/>
                </a:tc>
                <a:extLst>
                  <a:ext uri="{0D108BD9-81ED-4DB2-BD59-A6C34878D82A}">
                    <a16:rowId xmlns:a16="http://schemas.microsoft.com/office/drawing/2014/main" val="1824535003"/>
                  </a:ext>
                </a:extLst>
              </a:tr>
              <a:tr h="28761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a:solidFill>
                            <a:schemeClr val="dk1"/>
                          </a:solidFill>
                          <a:effectLst/>
                          <a:latin typeface="+mn-lt"/>
                          <a:ea typeface="+mn-ea"/>
                          <a:cs typeface="+mn-cs"/>
                        </a:rPr>
                        <a:t>Eryk </a:t>
                      </a:r>
                      <a:r>
                        <a:rPr lang="en-US" sz="1400" b="0" i="0" kern="1200" dirty="0" err="1">
                          <a:solidFill>
                            <a:schemeClr val="dk1"/>
                          </a:solidFill>
                          <a:effectLst/>
                          <a:latin typeface="+mn-lt"/>
                          <a:ea typeface="+mn-ea"/>
                          <a:cs typeface="+mn-cs"/>
                        </a:rPr>
                        <a:t>Lewinson</a:t>
                      </a:r>
                      <a:r>
                        <a:rPr lang="en-US" sz="1400" b="0" i="0" kern="1200" dirty="0">
                          <a:solidFill>
                            <a:schemeClr val="dk1"/>
                          </a:solidFill>
                          <a:effectLst/>
                          <a:latin typeface="+mn-lt"/>
                          <a:ea typeface="+mn-ea"/>
                          <a:cs typeface="+mn-cs"/>
                        </a:rPr>
                        <a:t>, Ensemble learning using the Voting Classifier</a:t>
                      </a:r>
                      <a:endParaRPr lang="en-US" sz="1400" dirty="0">
                        <a:hlinkClick r:id="rId1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hlinkClick r:id="rId14"/>
                        </a:rPr>
                        <a:t>https://levelup.gitconnected.com/ensemble-learning-using-the-voting-classifier-a28d450be64d</a:t>
                      </a:r>
                      <a:endParaRPr lang="en-US" sz="1400" dirty="0"/>
                    </a:p>
                  </a:txBody>
                  <a:tcPr/>
                </a:tc>
                <a:extLst>
                  <a:ext uri="{0D108BD9-81ED-4DB2-BD59-A6C34878D82A}">
                    <a16:rowId xmlns:a16="http://schemas.microsoft.com/office/drawing/2014/main" val="257307703"/>
                  </a:ext>
                </a:extLst>
              </a:tr>
            </a:tbl>
          </a:graphicData>
        </a:graphic>
      </p:graphicFrame>
    </p:spTree>
    <p:extLst>
      <p:ext uri="{BB962C8B-B14F-4D97-AF65-F5344CB8AC3E}">
        <p14:creationId xmlns:p14="http://schemas.microsoft.com/office/powerpoint/2010/main" val="190349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lstStyle/>
          <a:p>
            <a:r>
              <a:rPr lang="en-US" b="1" dirty="0">
                <a:highlight>
                  <a:srgbClr val="00FFFF"/>
                </a:highlight>
              </a:rPr>
              <a:t>Data Preparation</a:t>
            </a:r>
          </a:p>
          <a:p>
            <a:r>
              <a:rPr lang="en-US" dirty="0"/>
              <a:t>Cleaning and NLP</a:t>
            </a:r>
          </a:p>
          <a:p>
            <a:r>
              <a:rPr lang="en-US" dirty="0"/>
              <a:t>Data Exploration</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p:txBody>
      </p:sp>
      <p:pic>
        <p:nvPicPr>
          <p:cNvPr id="9" name="Picture 8">
            <a:extLst>
              <a:ext uri="{FF2B5EF4-FFF2-40B4-BE49-F238E27FC236}">
                <a16:creationId xmlns:a16="http://schemas.microsoft.com/office/drawing/2014/main" id="{EF166B6B-196F-4242-AC3E-3E617E21836B}"/>
              </a:ext>
            </a:extLst>
          </p:cNvPr>
          <p:cNvPicPr>
            <a:picLocks noChangeAspect="1"/>
          </p:cNvPicPr>
          <p:nvPr/>
        </p:nvPicPr>
        <p:blipFill>
          <a:blip r:embed="rId2"/>
          <a:stretch>
            <a:fillRect/>
          </a:stretch>
        </p:blipFill>
        <p:spPr>
          <a:xfrm>
            <a:off x="4254341" y="1324392"/>
            <a:ext cx="3343183" cy="2915353"/>
          </a:xfrm>
          <a:prstGeom prst="rect">
            <a:avLst/>
          </a:prstGeom>
        </p:spPr>
      </p:pic>
      <p:pic>
        <p:nvPicPr>
          <p:cNvPr id="10" name="Picture 9">
            <a:extLst>
              <a:ext uri="{FF2B5EF4-FFF2-40B4-BE49-F238E27FC236}">
                <a16:creationId xmlns:a16="http://schemas.microsoft.com/office/drawing/2014/main" id="{2CC6193B-A4F5-48FB-BCB0-9C708A24E463}"/>
              </a:ext>
            </a:extLst>
          </p:cNvPr>
          <p:cNvPicPr>
            <a:picLocks noChangeAspect="1"/>
          </p:cNvPicPr>
          <p:nvPr/>
        </p:nvPicPr>
        <p:blipFill>
          <a:blip r:embed="rId3"/>
          <a:stretch>
            <a:fillRect/>
          </a:stretch>
        </p:blipFill>
        <p:spPr>
          <a:xfrm>
            <a:off x="7983858" y="1324125"/>
            <a:ext cx="3184124" cy="2811445"/>
          </a:xfrm>
          <a:prstGeom prst="rect">
            <a:avLst/>
          </a:prstGeom>
        </p:spPr>
      </p:pic>
      <p:sp>
        <p:nvSpPr>
          <p:cNvPr id="16" name="Rectangle 15">
            <a:extLst>
              <a:ext uri="{FF2B5EF4-FFF2-40B4-BE49-F238E27FC236}">
                <a16:creationId xmlns:a16="http://schemas.microsoft.com/office/drawing/2014/main" id="{B81C1845-6AEA-4B54-AF9C-82A162F9CCC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8BD820EE-6A3F-4B55-936C-8AEB2ABBF4FF}"/>
              </a:ext>
            </a:extLst>
          </p:cNvPr>
          <p:cNvSpPr/>
          <p:nvPr/>
        </p:nvSpPr>
        <p:spPr>
          <a:xfrm>
            <a:off x="4135167" y="5019490"/>
            <a:ext cx="7697381" cy="1477328"/>
          </a:xfrm>
          <a:prstGeom prst="rect">
            <a:avLst/>
          </a:prstGeom>
        </p:spPr>
        <p:txBody>
          <a:bodyPr wrap="square">
            <a:spAutoFit/>
          </a:bodyPr>
          <a:lstStyle/>
          <a:p>
            <a:r>
              <a:rPr lang="en-US" dirty="0"/>
              <a:t>The data consists of dialog conversations in JSON format. We plan to import the JSON data and parse the conversation texts into a </a:t>
            </a:r>
            <a:r>
              <a:rPr lang="en-US" dirty="0" err="1"/>
              <a:t>dataframe</a:t>
            </a:r>
            <a:r>
              <a:rPr lang="en-US" dirty="0"/>
              <a:t> that has the concatenated dialog texts and labels.</a:t>
            </a:r>
          </a:p>
          <a:p>
            <a:r>
              <a:rPr lang="en-US" dirty="0"/>
              <a:t>Next we will perform Data Cleaning and NLP to obtain a normalized corpus that has white-space characters and stop words removed.</a:t>
            </a:r>
          </a:p>
        </p:txBody>
      </p:sp>
      <p:grpSp>
        <p:nvGrpSpPr>
          <p:cNvPr id="20" name="Group 19">
            <a:extLst>
              <a:ext uri="{FF2B5EF4-FFF2-40B4-BE49-F238E27FC236}">
                <a16:creationId xmlns:a16="http://schemas.microsoft.com/office/drawing/2014/main" id="{447C575B-253B-4019-ADBA-2545F3C19409}"/>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F5F6E7F8-A807-4412-AA58-A9168BF8FBC6}"/>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1281C9EA-94D2-41E1-AA07-D8500FA68D5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14A5B96D-5BE3-4A8F-A6CB-A5BE7CFFA33A}"/>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A1918491-09D2-4590-84F5-8C4B77B23DD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26" name="Rectangle: Rounded Corners 25">
                  <a:extLst>
                    <a:ext uri="{FF2B5EF4-FFF2-40B4-BE49-F238E27FC236}">
                      <a16:creationId xmlns:a16="http://schemas.microsoft.com/office/drawing/2014/main" id="{C198ABD7-16DC-4880-B2CE-2FDA4E61D36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27" name="Rectangle: Rounded Corners 26">
                  <a:extLst>
                    <a:ext uri="{FF2B5EF4-FFF2-40B4-BE49-F238E27FC236}">
                      <a16:creationId xmlns:a16="http://schemas.microsoft.com/office/drawing/2014/main" id="{870595B9-D3A8-402C-B613-A3B17138416D}"/>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28" name="Rectangle: Rounded Corners 27">
                  <a:extLst>
                    <a:ext uri="{FF2B5EF4-FFF2-40B4-BE49-F238E27FC236}">
                      <a16:creationId xmlns:a16="http://schemas.microsoft.com/office/drawing/2014/main" id="{E0028F3C-A2AB-48CF-A6A7-64CA9680F69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8674C694-DFCE-4F71-9A4E-72FFF94B5267}"/>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81746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61904B5-B594-42DC-AE15-C0036FE548E6}"/>
              </a:ext>
            </a:extLst>
          </p:cNvPr>
          <p:cNvPicPr>
            <a:picLocks noChangeAspect="1"/>
          </p:cNvPicPr>
          <p:nvPr/>
        </p:nvPicPr>
        <p:blipFill>
          <a:blip r:embed="rId2"/>
          <a:stretch>
            <a:fillRect/>
          </a:stretch>
        </p:blipFill>
        <p:spPr>
          <a:xfrm>
            <a:off x="5078781" y="3382575"/>
            <a:ext cx="5037489" cy="3168202"/>
          </a:xfrm>
          <a:prstGeom prst="rect">
            <a:avLst/>
          </a:prstGeom>
        </p:spPr>
      </p:pic>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3" y="1049972"/>
            <a:ext cx="3683252" cy="5641977"/>
          </a:xfrm>
          <a:solidFill>
            <a:schemeClr val="accent5">
              <a:lumMod val="20000"/>
              <a:lumOff val="80000"/>
            </a:schemeClr>
          </a:solidFill>
          <a:ln>
            <a:solidFill>
              <a:schemeClr val="tx1"/>
            </a:solidFill>
          </a:ln>
        </p:spPr>
        <p:txBody>
          <a:bodyPr/>
          <a:lstStyle/>
          <a:p>
            <a:r>
              <a:rPr lang="en-US" dirty="0"/>
              <a:t>Data Preparation</a:t>
            </a:r>
          </a:p>
          <a:p>
            <a:r>
              <a:rPr lang="en-US" b="1" dirty="0">
                <a:highlight>
                  <a:srgbClr val="00FFFF"/>
                </a:highlight>
              </a:rPr>
              <a:t>Cleaning and NLP</a:t>
            </a:r>
          </a:p>
          <a:p>
            <a:r>
              <a:rPr lang="en-US" dirty="0"/>
              <a:t>Data Exploration</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endParaRPr lang="en-US" dirty="0"/>
          </a:p>
          <a:p>
            <a:endParaRPr lang="en-CA" dirty="0"/>
          </a:p>
        </p:txBody>
      </p:sp>
      <p:sp>
        <p:nvSpPr>
          <p:cNvPr id="18" name="Rectangle 17">
            <a:extLst>
              <a:ext uri="{FF2B5EF4-FFF2-40B4-BE49-F238E27FC236}">
                <a16:creationId xmlns:a16="http://schemas.microsoft.com/office/drawing/2014/main" id="{266980D8-3B4D-49A8-A12E-AEFBF38B4E11}"/>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Content Placeholder 18">
            <a:extLst>
              <a:ext uri="{FF2B5EF4-FFF2-40B4-BE49-F238E27FC236}">
                <a16:creationId xmlns:a16="http://schemas.microsoft.com/office/drawing/2014/main" id="{113AB52C-82BF-4A65-83B3-CFB17CBC5D53}"/>
              </a:ext>
            </a:extLst>
          </p:cNvPr>
          <p:cNvPicPr>
            <a:picLocks noGrp="1" noChangeAspect="1"/>
          </p:cNvPicPr>
          <p:nvPr>
            <p:ph idx="1"/>
          </p:nvPr>
        </p:nvPicPr>
        <p:blipFill>
          <a:blip r:embed="rId3"/>
          <a:stretch>
            <a:fillRect/>
          </a:stretch>
        </p:blipFill>
        <p:spPr>
          <a:xfrm>
            <a:off x="4001196" y="1145106"/>
            <a:ext cx="7677029" cy="2237468"/>
          </a:xfrm>
          <a:prstGeom prst="rect">
            <a:avLst/>
          </a:prstGeom>
        </p:spPr>
      </p:pic>
      <p:grpSp>
        <p:nvGrpSpPr>
          <p:cNvPr id="15" name="Group 14">
            <a:extLst>
              <a:ext uri="{FF2B5EF4-FFF2-40B4-BE49-F238E27FC236}">
                <a16:creationId xmlns:a16="http://schemas.microsoft.com/office/drawing/2014/main" id="{AEA61C15-6349-48F0-A1E5-F811B65A5A27}"/>
              </a:ext>
            </a:extLst>
          </p:cNvPr>
          <p:cNvGrpSpPr/>
          <p:nvPr/>
        </p:nvGrpSpPr>
        <p:grpSpPr>
          <a:xfrm>
            <a:off x="231024" y="166051"/>
            <a:ext cx="11729954" cy="883920"/>
            <a:chOff x="3914274" y="166051"/>
            <a:chExt cx="8046703" cy="883920"/>
          </a:xfrm>
        </p:grpSpPr>
        <p:grpSp>
          <p:nvGrpSpPr>
            <p:cNvPr id="17" name="Group 16">
              <a:extLst>
                <a:ext uri="{FF2B5EF4-FFF2-40B4-BE49-F238E27FC236}">
                  <a16:creationId xmlns:a16="http://schemas.microsoft.com/office/drawing/2014/main" id="{EAA37DDD-EFDA-4677-B67F-2086D61C34F3}"/>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798C9C02-A7D7-4977-B1EB-E5904C93E72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8FC47C7A-363B-48CB-BB35-A969F2B378CD}"/>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4D7F8804-8C61-47E0-BDB4-8AC59EF5EE97}"/>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7AB9C8FE-4E91-4180-876F-A6636AD8430B}"/>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849F1340-A4C1-43A7-B36F-0A661008F1A0}"/>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5" name="Rectangle: Rounded Corners 34">
                  <a:extLst>
                    <a:ext uri="{FF2B5EF4-FFF2-40B4-BE49-F238E27FC236}">
                      <a16:creationId xmlns:a16="http://schemas.microsoft.com/office/drawing/2014/main" id="{80A934D1-99AE-4A7D-8DD7-81FF3DDF96A0}"/>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0F519ADE-2FCA-4DE9-B3BE-5A35B32F702E}"/>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303501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0703" y="1049970"/>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b="1" dirty="0">
                <a:highlight>
                  <a:srgbClr val="00FFFF"/>
                </a:highlight>
              </a:rPr>
              <a:t>Statistical Analysis</a:t>
            </a:r>
          </a:p>
          <a:p>
            <a:pPr marL="285750" indent="-285750">
              <a:buFont typeface="Arial" panose="020B0604020202020204" pitchFamily="34" charset="0"/>
              <a:buChar char="•"/>
            </a:pPr>
            <a:r>
              <a:rPr lang="en-CA" dirty="0"/>
              <a:t>Exploring Word Clouds</a:t>
            </a:r>
          </a:p>
          <a:p>
            <a:pPr marL="285750" indent="-285750">
              <a:buFont typeface="Arial" panose="020B0604020202020204" pitchFamily="34" charset="0"/>
              <a:buChar char="•"/>
            </a:pPr>
            <a:r>
              <a:rPr lang="en-CA" dirty="0"/>
              <a:t>Exploring Complexity</a:t>
            </a:r>
          </a:p>
          <a:p>
            <a:r>
              <a:rPr lang="en-CA" dirty="0"/>
              <a:t>Feature Engineering &amp; Selection</a:t>
            </a:r>
          </a:p>
          <a:p>
            <a:r>
              <a:rPr lang="en-CA" dirty="0"/>
              <a:t>Model Evaluation &amp; Selection</a:t>
            </a:r>
          </a:p>
          <a:p>
            <a:endParaRPr lang="en-CA" dirty="0"/>
          </a:p>
          <a:p>
            <a:endParaRPr lang="en-US" dirty="0">
              <a:highlight>
                <a:srgbClr val="00FFFF"/>
              </a:highlight>
            </a:endParaRPr>
          </a:p>
          <a:p>
            <a:endParaRPr lang="en-US" dirty="0"/>
          </a:p>
          <a:p>
            <a:endParaRPr lang="en-US" dirty="0"/>
          </a:p>
          <a:p>
            <a:pPr marL="285750" indent="-285750">
              <a:buFont typeface="Arial" panose="020B0604020202020204" pitchFamily="34" charset="0"/>
              <a:buChar char="•"/>
            </a:pPr>
            <a:endParaRPr lang="en-CA" dirty="0"/>
          </a:p>
        </p:txBody>
      </p:sp>
      <p:sp>
        <p:nvSpPr>
          <p:cNvPr id="35" name="Rectangle 34">
            <a:extLst>
              <a:ext uri="{FF2B5EF4-FFF2-40B4-BE49-F238E27FC236}">
                <a16:creationId xmlns:a16="http://schemas.microsoft.com/office/drawing/2014/main" id="{F9E042FD-D958-4121-ABB2-50F45BEB297A}"/>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F6395504-ABA8-418A-9B75-6D7E1388D12C}"/>
              </a:ext>
            </a:extLst>
          </p:cNvPr>
          <p:cNvPicPr>
            <a:picLocks noChangeAspect="1"/>
          </p:cNvPicPr>
          <p:nvPr/>
        </p:nvPicPr>
        <p:blipFill>
          <a:blip r:embed="rId2"/>
          <a:stretch>
            <a:fillRect/>
          </a:stretch>
        </p:blipFill>
        <p:spPr>
          <a:xfrm>
            <a:off x="4915067" y="1682001"/>
            <a:ext cx="5652284" cy="14281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1395795-4456-44DF-8592-D40FC0CD50D7}"/>
              </a:ext>
            </a:extLst>
          </p:cNvPr>
          <p:cNvPicPr>
            <a:picLocks noChangeAspect="1"/>
          </p:cNvPicPr>
          <p:nvPr/>
        </p:nvPicPr>
        <p:blipFill>
          <a:blip r:embed="rId3"/>
          <a:stretch>
            <a:fillRect/>
          </a:stretch>
        </p:blipFill>
        <p:spPr>
          <a:xfrm>
            <a:off x="4341815" y="3854689"/>
            <a:ext cx="7316299" cy="11748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4DE779BD-B4C4-4084-9BC1-D337652A8D75}"/>
              </a:ext>
            </a:extLst>
          </p:cNvPr>
          <p:cNvSpPr txBox="1"/>
          <p:nvPr/>
        </p:nvSpPr>
        <p:spPr>
          <a:xfrm>
            <a:off x="6850225" y="5176293"/>
            <a:ext cx="2174799" cy="369332"/>
          </a:xfrm>
          <a:prstGeom prst="rect">
            <a:avLst/>
          </a:prstGeom>
          <a:noFill/>
          <a:ln>
            <a:solidFill>
              <a:schemeClr val="tx1"/>
            </a:solidFill>
            <a:prstDash val="solid"/>
          </a:ln>
        </p:spPr>
        <p:txBody>
          <a:bodyPr wrap="square" rtlCol="0">
            <a:spAutoFit/>
          </a:bodyPr>
          <a:lstStyle/>
          <a:p>
            <a:r>
              <a:rPr lang="en-US" dirty="0"/>
              <a:t>Statistical Analysis</a:t>
            </a:r>
          </a:p>
        </p:txBody>
      </p:sp>
      <p:grpSp>
        <p:nvGrpSpPr>
          <p:cNvPr id="18" name="Group 17">
            <a:extLst>
              <a:ext uri="{FF2B5EF4-FFF2-40B4-BE49-F238E27FC236}">
                <a16:creationId xmlns:a16="http://schemas.microsoft.com/office/drawing/2014/main" id="{A5FB31F5-2EA0-4C99-9BA8-7C4209CE9B3D}"/>
              </a:ext>
            </a:extLst>
          </p:cNvPr>
          <p:cNvGrpSpPr/>
          <p:nvPr/>
        </p:nvGrpSpPr>
        <p:grpSpPr>
          <a:xfrm>
            <a:off x="231024" y="166051"/>
            <a:ext cx="11729954" cy="883920"/>
            <a:chOff x="3914274" y="166051"/>
            <a:chExt cx="8046703" cy="883920"/>
          </a:xfrm>
        </p:grpSpPr>
        <p:grpSp>
          <p:nvGrpSpPr>
            <p:cNvPr id="28" name="Group 27">
              <a:extLst>
                <a:ext uri="{FF2B5EF4-FFF2-40B4-BE49-F238E27FC236}">
                  <a16:creationId xmlns:a16="http://schemas.microsoft.com/office/drawing/2014/main" id="{7F38099B-25E2-434E-88AF-15F6651D732F}"/>
                </a:ext>
              </a:extLst>
            </p:cNvPr>
            <p:cNvGrpSpPr/>
            <p:nvPr/>
          </p:nvGrpSpPr>
          <p:grpSpPr>
            <a:xfrm>
              <a:off x="3914274" y="166051"/>
              <a:ext cx="8046703" cy="883920"/>
              <a:chOff x="3914274" y="166051"/>
              <a:chExt cx="8046703" cy="883920"/>
            </a:xfrm>
          </p:grpSpPr>
          <p:sp>
            <p:nvSpPr>
              <p:cNvPr id="30" name="Rectangle 29">
                <a:extLst>
                  <a:ext uri="{FF2B5EF4-FFF2-40B4-BE49-F238E27FC236}">
                    <a16:creationId xmlns:a16="http://schemas.microsoft.com/office/drawing/2014/main" id="{4FB9FA27-3EA5-4EB9-86C6-F30B89C994F1}"/>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 name="Group 30">
                <a:extLst>
                  <a:ext uri="{FF2B5EF4-FFF2-40B4-BE49-F238E27FC236}">
                    <a16:creationId xmlns:a16="http://schemas.microsoft.com/office/drawing/2014/main" id="{1928AC4E-325D-4A66-888E-5F16A9CF9BF5}"/>
                  </a:ext>
                </a:extLst>
              </p:cNvPr>
              <p:cNvGrpSpPr/>
              <p:nvPr/>
            </p:nvGrpSpPr>
            <p:grpSpPr>
              <a:xfrm>
                <a:off x="4341815" y="308009"/>
                <a:ext cx="5704672" cy="601581"/>
                <a:chOff x="775912" y="5254575"/>
                <a:chExt cx="5704672" cy="601581"/>
              </a:xfrm>
            </p:grpSpPr>
            <p:sp>
              <p:nvSpPr>
                <p:cNvPr id="32" name="Rectangle: Rounded Corners 31">
                  <a:extLst>
                    <a:ext uri="{FF2B5EF4-FFF2-40B4-BE49-F238E27FC236}">
                      <a16:creationId xmlns:a16="http://schemas.microsoft.com/office/drawing/2014/main" id="{2CB36673-135F-4E47-8B8D-44CC86AD2FAF}"/>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3" name="Rectangle: Rounded Corners 32">
                  <a:extLst>
                    <a:ext uri="{FF2B5EF4-FFF2-40B4-BE49-F238E27FC236}">
                      <a16:creationId xmlns:a16="http://schemas.microsoft.com/office/drawing/2014/main" id="{AC893876-F6CA-41A8-9ED6-49AB091F15F3}"/>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34" name="Rectangle: Rounded Corners 33">
                  <a:extLst>
                    <a:ext uri="{FF2B5EF4-FFF2-40B4-BE49-F238E27FC236}">
                      <a16:creationId xmlns:a16="http://schemas.microsoft.com/office/drawing/2014/main" id="{B984852E-BFF8-45D8-96BF-B7272A43869E}"/>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36" name="Rectangle: Rounded Corners 35">
                  <a:extLst>
                    <a:ext uri="{FF2B5EF4-FFF2-40B4-BE49-F238E27FC236}">
                      <a16:creationId xmlns:a16="http://schemas.microsoft.com/office/drawing/2014/main" id="{4DDF9FF3-5540-4761-A32B-E18039E6C57E}"/>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9" name="Rectangle: Rounded Corners 28">
              <a:extLst>
                <a:ext uri="{FF2B5EF4-FFF2-40B4-BE49-F238E27FC236}">
                  <a16:creationId xmlns:a16="http://schemas.microsoft.com/office/drawing/2014/main" id="{79EE0DFB-34BE-481C-9865-69C0CDFB1406}"/>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170389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CAA8B084-DCF9-4D5B-B5AB-6F73034E82CE}"/>
              </a:ext>
            </a:extLst>
          </p:cNvPr>
          <p:cNvSpPr txBox="1">
            <a:spLocks/>
          </p:cNvSpPr>
          <p:nvPr/>
        </p:nvSpPr>
        <p:spPr>
          <a:xfrm>
            <a:off x="4254374" y="166052"/>
            <a:ext cx="3683250" cy="6525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CA" dirty="0"/>
          </a:p>
        </p:txBody>
      </p:sp>
      <p:sp>
        <p:nvSpPr>
          <p:cNvPr id="5" name="Text Placeholder 4">
            <a:extLst>
              <a:ext uri="{FF2B5EF4-FFF2-40B4-BE49-F238E27FC236}">
                <a16:creationId xmlns:a16="http://schemas.microsoft.com/office/drawing/2014/main" id="{A8D387AD-91D9-4C20-9740-067C254A0ACC}"/>
              </a:ext>
            </a:extLst>
          </p:cNvPr>
          <p:cNvSpPr>
            <a:spLocks noGrp="1"/>
          </p:cNvSpPr>
          <p:nvPr>
            <p:ph type="body" sz="half" idx="2"/>
          </p:nvPr>
        </p:nvSpPr>
        <p:spPr>
          <a:xfrm>
            <a:off x="231024" y="1049973"/>
            <a:ext cx="3683250" cy="5641976"/>
          </a:xfrm>
          <a:solidFill>
            <a:schemeClr val="accent5">
              <a:lumMod val="20000"/>
              <a:lumOff val="80000"/>
            </a:schemeClr>
          </a:solidFill>
          <a:ln>
            <a:solidFill>
              <a:schemeClr val="tx1"/>
            </a:solidFill>
          </a:ln>
        </p:spPr>
        <p:txBody>
          <a:bodyPr>
            <a:normAutofit/>
          </a:bodyPr>
          <a:lstStyle/>
          <a:p>
            <a:r>
              <a:rPr lang="en-US" dirty="0"/>
              <a:t>Data Preparation</a:t>
            </a:r>
          </a:p>
          <a:p>
            <a:r>
              <a:rPr lang="en-US" dirty="0"/>
              <a:t>Cleaning and NLP</a:t>
            </a:r>
          </a:p>
          <a:p>
            <a:r>
              <a:rPr lang="en-US" b="1" dirty="0">
                <a:highlight>
                  <a:srgbClr val="00FFFF"/>
                </a:highlight>
              </a:rPr>
              <a:t>Data Exploration</a:t>
            </a:r>
          </a:p>
          <a:p>
            <a:pPr marL="285750" indent="-285750">
              <a:buFont typeface="Arial" panose="020B0604020202020204" pitchFamily="34" charset="0"/>
              <a:buChar char="•"/>
            </a:pPr>
            <a:r>
              <a:rPr lang="en-CA" dirty="0"/>
              <a:t>Statistical Analysis</a:t>
            </a:r>
          </a:p>
          <a:p>
            <a:pPr marL="285750" indent="-285750">
              <a:buFont typeface="Arial" panose="020B0604020202020204" pitchFamily="34" charset="0"/>
              <a:buChar char="•"/>
            </a:pPr>
            <a:r>
              <a:rPr lang="en-CA" b="1" dirty="0">
                <a:highlight>
                  <a:srgbClr val="00FFFF"/>
                </a:highlight>
              </a:rPr>
              <a:t>Exploring Word Clouds</a:t>
            </a:r>
          </a:p>
          <a:p>
            <a:pPr marL="285750" indent="-285750">
              <a:buFont typeface="Arial" panose="020B0604020202020204" pitchFamily="34" charset="0"/>
              <a:buChar char="•"/>
            </a:pPr>
            <a:r>
              <a:rPr lang="en-CA" dirty="0"/>
              <a:t>Exploring Complexity</a:t>
            </a:r>
          </a:p>
          <a:p>
            <a:r>
              <a:rPr lang="en-CA" dirty="0"/>
              <a:t>Feature Engineering &amp; Selection</a:t>
            </a:r>
          </a:p>
          <a:p>
            <a:r>
              <a:rPr lang="en-CA" dirty="0"/>
              <a:t>Model Evaluation &amp; Selection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
        <p:nvSpPr>
          <p:cNvPr id="26" name="Rectangle 25">
            <a:extLst>
              <a:ext uri="{FF2B5EF4-FFF2-40B4-BE49-F238E27FC236}">
                <a16:creationId xmlns:a16="http://schemas.microsoft.com/office/drawing/2014/main" id="{702B02E2-159E-4DF4-B074-C45081D0A706}"/>
              </a:ext>
            </a:extLst>
          </p:cNvPr>
          <p:cNvSpPr/>
          <p:nvPr/>
        </p:nvSpPr>
        <p:spPr>
          <a:xfrm>
            <a:off x="3914274" y="1049971"/>
            <a:ext cx="8046702" cy="564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Content Placeholder 5">
            <a:extLst>
              <a:ext uri="{FF2B5EF4-FFF2-40B4-BE49-F238E27FC236}">
                <a16:creationId xmlns:a16="http://schemas.microsoft.com/office/drawing/2014/main" id="{DAA5E695-72BA-42DA-A5C0-64AEA21261CD}"/>
              </a:ext>
            </a:extLst>
          </p:cNvPr>
          <p:cNvPicPr>
            <a:picLocks noChangeAspect="1"/>
          </p:cNvPicPr>
          <p:nvPr/>
        </p:nvPicPr>
        <p:blipFill>
          <a:blip r:embed="rId3"/>
          <a:stretch>
            <a:fillRect/>
          </a:stretch>
        </p:blipFill>
        <p:spPr>
          <a:xfrm>
            <a:off x="4097889" y="1792719"/>
            <a:ext cx="3738856" cy="2541155"/>
          </a:xfrm>
          <a:prstGeom prst="rect">
            <a:avLst/>
          </a:prstGeom>
        </p:spPr>
      </p:pic>
      <p:pic>
        <p:nvPicPr>
          <p:cNvPr id="2" name="Picture 1">
            <a:extLst>
              <a:ext uri="{FF2B5EF4-FFF2-40B4-BE49-F238E27FC236}">
                <a16:creationId xmlns:a16="http://schemas.microsoft.com/office/drawing/2014/main" id="{A4C1FAA7-1DB4-4906-9F9C-01646DD94CFA}"/>
              </a:ext>
            </a:extLst>
          </p:cNvPr>
          <p:cNvPicPr>
            <a:picLocks noChangeAspect="1"/>
          </p:cNvPicPr>
          <p:nvPr/>
        </p:nvPicPr>
        <p:blipFill>
          <a:blip r:embed="rId4"/>
          <a:stretch>
            <a:fillRect/>
          </a:stretch>
        </p:blipFill>
        <p:spPr>
          <a:xfrm>
            <a:off x="7993230" y="1792719"/>
            <a:ext cx="3693370" cy="2564667"/>
          </a:xfrm>
          <a:prstGeom prst="rect">
            <a:avLst/>
          </a:prstGeom>
        </p:spPr>
      </p:pic>
      <p:sp>
        <p:nvSpPr>
          <p:cNvPr id="29" name="TextBox 28">
            <a:extLst>
              <a:ext uri="{FF2B5EF4-FFF2-40B4-BE49-F238E27FC236}">
                <a16:creationId xmlns:a16="http://schemas.microsoft.com/office/drawing/2014/main" id="{C41D6134-D6CC-4EEA-9392-6881FB4A28A9}"/>
              </a:ext>
            </a:extLst>
          </p:cNvPr>
          <p:cNvSpPr txBox="1"/>
          <p:nvPr/>
        </p:nvSpPr>
        <p:spPr>
          <a:xfrm>
            <a:off x="4097889" y="1377038"/>
            <a:ext cx="2174799" cy="369332"/>
          </a:xfrm>
          <a:prstGeom prst="rect">
            <a:avLst/>
          </a:prstGeom>
          <a:noFill/>
          <a:ln>
            <a:solidFill>
              <a:schemeClr val="tx1"/>
            </a:solidFill>
            <a:prstDash val="solid"/>
          </a:ln>
        </p:spPr>
        <p:txBody>
          <a:bodyPr wrap="square" rtlCol="0">
            <a:spAutoFit/>
          </a:bodyPr>
          <a:lstStyle/>
          <a:p>
            <a:r>
              <a:rPr lang="en-CA" dirty="0"/>
              <a:t>movie-finder</a:t>
            </a:r>
          </a:p>
        </p:txBody>
      </p:sp>
      <p:sp>
        <p:nvSpPr>
          <p:cNvPr id="30" name="TextBox 29">
            <a:extLst>
              <a:ext uri="{FF2B5EF4-FFF2-40B4-BE49-F238E27FC236}">
                <a16:creationId xmlns:a16="http://schemas.microsoft.com/office/drawing/2014/main" id="{81E0636C-637C-457A-9162-6EA0A958A552}"/>
              </a:ext>
            </a:extLst>
          </p:cNvPr>
          <p:cNvSpPr txBox="1"/>
          <p:nvPr/>
        </p:nvSpPr>
        <p:spPr>
          <a:xfrm>
            <a:off x="8059151" y="1377038"/>
            <a:ext cx="2174799" cy="369332"/>
          </a:xfrm>
          <a:prstGeom prst="rect">
            <a:avLst/>
          </a:prstGeom>
          <a:noFill/>
          <a:ln>
            <a:solidFill>
              <a:schemeClr val="tx1"/>
            </a:solidFill>
            <a:prstDash val="solid"/>
          </a:ln>
        </p:spPr>
        <p:txBody>
          <a:bodyPr wrap="square" rtlCol="0">
            <a:spAutoFit/>
          </a:bodyPr>
          <a:lstStyle/>
          <a:p>
            <a:r>
              <a:rPr lang="en-US" dirty="0"/>
              <a:t>R</a:t>
            </a:r>
            <a:r>
              <a:rPr lang="en-CA" dirty="0"/>
              <a:t>estaurant-table-3</a:t>
            </a:r>
          </a:p>
        </p:txBody>
      </p:sp>
      <p:sp>
        <p:nvSpPr>
          <p:cNvPr id="3" name="Rectangle 2">
            <a:extLst>
              <a:ext uri="{FF2B5EF4-FFF2-40B4-BE49-F238E27FC236}">
                <a16:creationId xmlns:a16="http://schemas.microsoft.com/office/drawing/2014/main" id="{A76AC8EE-D1A5-4B8F-91D1-EA31248A1F5D}"/>
              </a:ext>
            </a:extLst>
          </p:cNvPr>
          <p:cNvSpPr/>
          <p:nvPr/>
        </p:nvSpPr>
        <p:spPr>
          <a:xfrm>
            <a:off x="4549524" y="5100134"/>
            <a:ext cx="6096000" cy="923330"/>
          </a:xfrm>
          <a:prstGeom prst="rect">
            <a:avLst/>
          </a:prstGeom>
        </p:spPr>
        <p:txBody>
          <a:bodyPr>
            <a:spAutoFit/>
          </a:bodyPr>
          <a:lstStyle/>
          <a:p>
            <a:r>
              <a:rPr lang="en-CA" b="1" u="sng" dirty="0"/>
              <a:t>Exploring Word Clouds</a:t>
            </a:r>
          </a:p>
          <a:p>
            <a:pPr marL="285750" indent="-285750">
              <a:buFont typeface="Arial" panose="020B0604020202020204" pitchFamily="34" charset="0"/>
              <a:buChar char="•"/>
            </a:pPr>
            <a:r>
              <a:rPr lang="en-CA" dirty="0"/>
              <a:t>Created and displayed word clouds using the tokens created above and a second one</a:t>
            </a:r>
          </a:p>
        </p:txBody>
      </p:sp>
      <p:grpSp>
        <p:nvGrpSpPr>
          <p:cNvPr id="20" name="Group 19">
            <a:extLst>
              <a:ext uri="{FF2B5EF4-FFF2-40B4-BE49-F238E27FC236}">
                <a16:creationId xmlns:a16="http://schemas.microsoft.com/office/drawing/2014/main" id="{219D4574-3104-4DFC-98A7-81E32A5AD942}"/>
              </a:ext>
            </a:extLst>
          </p:cNvPr>
          <p:cNvGrpSpPr/>
          <p:nvPr/>
        </p:nvGrpSpPr>
        <p:grpSpPr>
          <a:xfrm>
            <a:off x="231024" y="166051"/>
            <a:ext cx="11729954" cy="883920"/>
            <a:chOff x="3914274" y="166051"/>
            <a:chExt cx="8046703" cy="883920"/>
          </a:xfrm>
        </p:grpSpPr>
        <p:grpSp>
          <p:nvGrpSpPr>
            <p:cNvPr id="21" name="Group 20">
              <a:extLst>
                <a:ext uri="{FF2B5EF4-FFF2-40B4-BE49-F238E27FC236}">
                  <a16:creationId xmlns:a16="http://schemas.microsoft.com/office/drawing/2014/main" id="{51EB07F7-DFCA-45D2-88D1-A53595CCDFAD}"/>
                </a:ext>
              </a:extLst>
            </p:cNvPr>
            <p:cNvGrpSpPr/>
            <p:nvPr/>
          </p:nvGrpSpPr>
          <p:grpSpPr>
            <a:xfrm>
              <a:off x="3914274" y="166051"/>
              <a:ext cx="8046703" cy="883920"/>
              <a:chOff x="3914274" y="166051"/>
              <a:chExt cx="8046703" cy="883920"/>
            </a:xfrm>
          </p:grpSpPr>
          <p:sp>
            <p:nvSpPr>
              <p:cNvPr id="23" name="Rectangle 22">
                <a:extLst>
                  <a:ext uri="{FF2B5EF4-FFF2-40B4-BE49-F238E27FC236}">
                    <a16:creationId xmlns:a16="http://schemas.microsoft.com/office/drawing/2014/main" id="{DCDEB1DE-9206-4D53-B0EA-39555EFD116A}"/>
                  </a:ext>
                </a:extLst>
              </p:cNvPr>
              <p:cNvSpPr/>
              <p:nvPr/>
            </p:nvSpPr>
            <p:spPr>
              <a:xfrm>
                <a:off x="3914274" y="166051"/>
                <a:ext cx="8046703" cy="883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CA3F148A-2FC8-4754-935B-A2D467E90F8E}"/>
                  </a:ext>
                </a:extLst>
              </p:cNvPr>
              <p:cNvGrpSpPr/>
              <p:nvPr/>
            </p:nvGrpSpPr>
            <p:grpSpPr>
              <a:xfrm>
                <a:off x="4341815" y="308009"/>
                <a:ext cx="5704672" cy="601581"/>
                <a:chOff x="775912" y="5254575"/>
                <a:chExt cx="5704672" cy="601581"/>
              </a:xfrm>
            </p:grpSpPr>
            <p:sp>
              <p:nvSpPr>
                <p:cNvPr id="25" name="Rectangle: Rounded Corners 24">
                  <a:extLst>
                    <a:ext uri="{FF2B5EF4-FFF2-40B4-BE49-F238E27FC236}">
                      <a16:creationId xmlns:a16="http://schemas.microsoft.com/office/drawing/2014/main" id="{418FFEF3-E0DA-41DD-82CB-F70B0CD1B1BE}"/>
                    </a:ext>
                  </a:extLst>
                </p:cNvPr>
                <p:cNvSpPr/>
                <p:nvPr/>
              </p:nvSpPr>
              <p:spPr>
                <a:xfrm>
                  <a:off x="2262861" y="5260918"/>
                  <a:ext cx="1243826" cy="595238"/>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Methodology</a:t>
                  </a:r>
                  <a:endParaRPr lang="en-CA" sz="1600" b="1" dirty="0">
                    <a:solidFill>
                      <a:schemeClr val="tx1"/>
                    </a:solidFill>
                  </a:endParaRPr>
                </a:p>
              </p:txBody>
            </p:sp>
            <p:sp>
              <p:nvSpPr>
                <p:cNvPr id="31" name="Rectangle: Rounded Corners 30">
                  <a:extLst>
                    <a:ext uri="{FF2B5EF4-FFF2-40B4-BE49-F238E27FC236}">
                      <a16:creationId xmlns:a16="http://schemas.microsoft.com/office/drawing/2014/main" id="{0C9E9F96-6028-4327-8B5B-3B25178D6A47}"/>
                    </a:ext>
                  </a:extLst>
                </p:cNvPr>
                <p:cNvSpPr/>
                <p:nvPr/>
              </p:nvSpPr>
              <p:spPr>
                <a:xfrm>
                  <a:off x="3751905" y="5254577"/>
                  <a:ext cx="1241730"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a:t>
                  </a:r>
                  <a:endParaRPr lang="en-CA" sz="1600" dirty="0"/>
                </a:p>
              </p:txBody>
            </p:sp>
            <p:sp>
              <p:nvSpPr>
                <p:cNvPr id="40" name="Rectangle: Rounded Corners 39">
                  <a:extLst>
                    <a:ext uri="{FF2B5EF4-FFF2-40B4-BE49-F238E27FC236}">
                      <a16:creationId xmlns:a16="http://schemas.microsoft.com/office/drawing/2014/main" id="{974279B0-AF93-495F-9CF1-76FB90D191E3}"/>
                    </a:ext>
                  </a:extLst>
                </p:cNvPr>
                <p:cNvSpPr/>
                <p:nvPr/>
              </p:nvSpPr>
              <p:spPr>
                <a:xfrm>
                  <a:off x="5236758" y="5254575"/>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a:t>
                  </a:r>
                  <a:endParaRPr lang="en-CA" sz="1600" dirty="0"/>
                </a:p>
              </p:txBody>
            </p:sp>
            <p:sp>
              <p:nvSpPr>
                <p:cNvPr id="41" name="Rectangle: Rounded Corners 40">
                  <a:extLst>
                    <a:ext uri="{FF2B5EF4-FFF2-40B4-BE49-F238E27FC236}">
                      <a16:creationId xmlns:a16="http://schemas.microsoft.com/office/drawing/2014/main" id="{F6A871A5-1542-4B37-9AFD-2A87FBF934F1}"/>
                    </a:ext>
                  </a:extLst>
                </p:cNvPr>
                <p:cNvSpPr/>
                <p:nvPr/>
              </p:nvSpPr>
              <p:spPr>
                <a:xfrm>
                  <a:off x="775912" y="5260917"/>
                  <a:ext cx="1243827" cy="595238"/>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 </a:t>
                  </a:r>
                  <a:endParaRPr lang="en-CA" sz="1600" dirty="0"/>
                </a:p>
              </p:txBody>
            </p:sp>
          </p:grpSp>
        </p:grpSp>
        <p:sp>
          <p:nvSpPr>
            <p:cNvPr id="22" name="Rectangle: Rounded Corners 21">
              <a:extLst>
                <a:ext uri="{FF2B5EF4-FFF2-40B4-BE49-F238E27FC236}">
                  <a16:creationId xmlns:a16="http://schemas.microsoft.com/office/drawing/2014/main" id="{E44B70C4-04C1-4489-82EA-2C6222586786}"/>
                </a:ext>
              </a:extLst>
            </p:cNvPr>
            <p:cNvSpPr/>
            <p:nvPr/>
          </p:nvSpPr>
          <p:spPr>
            <a:xfrm>
              <a:off x="10289609" y="308009"/>
              <a:ext cx="1243826" cy="59523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endParaRPr lang="en-CA" sz="1600" dirty="0"/>
            </a:p>
          </p:txBody>
        </p:sp>
      </p:grpSp>
    </p:spTree>
    <p:extLst>
      <p:ext uri="{BB962C8B-B14F-4D97-AF65-F5344CB8AC3E}">
        <p14:creationId xmlns:p14="http://schemas.microsoft.com/office/powerpoint/2010/main" val="2195101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3380</TotalTime>
  <Words>4699</Words>
  <Application>Microsoft Office PowerPoint</Application>
  <PresentationFormat>Widescreen</PresentationFormat>
  <Paragraphs>1218</Paragraphs>
  <Slides>56</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Project: Conversation Dialogue Identification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Conversation Identification </dc:title>
  <dc:creator>Paul Doucet</dc:creator>
  <cp:lastModifiedBy>Paul Doucet</cp:lastModifiedBy>
  <cp:revision>166</cp:revision>
  <dcterms:created xsi:type="dcterms:W3CDTF">2020-04-18T04:11:23Z</dcterms:created>
  <dcterms:modified xsi:type="dcterms:W3CDTF">2020-05-22T04:32:17Z</dcterms:modified>
</cp:coreProperties>
</file>